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0.xml"/>
  <Override ContentType="application/vnd.openxmlformats-officedocument.presentationml.notesSlide+xml" PartName="/ppt/notesSlides/notesSlide1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3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</p:sldIdLst>
  <p:sldSz cx="18288000" cy="10287000"/>
  <p:notesSz cx="6858000" cy="9144000"/>
  <p:embeddedFontLst>
    <p:embeddedFont>
      <p:font typeface="TDTD순고딕 Bold" charset="1" panose="02000803000000000000"/>
      <p:regular r:id="rId30"/>
    </p:embeddedFont>
    <p:embeddedFont>
      <p:font typeface="Barlow Condensed Bold" charset="1" panose="00000806000000000000"/>
      <p:regular r:id="rId31"/>
    </p:embeddedFont>
    <p:embeddedFont>
      <p:font typeface="Normung Bold" charset="1" panose="02000503000000000000"/>
      <p:regular r:id="rId32"/>
    </p:embeddedFont>
    <p:embeddedFont>
      <p:font typeface="TDTD순고딕" charset="1" panose="02000603000000000000"/>
      <p:regular r:id="rId33"/>
    </p:embeddedFont>
    <p:embeddedFont>
      <p:font typeface="Canva Sans Bold" charset="1" panose="020B0803030501040103"/>
      <p:regular r:id="rId34"/>
    </p:embeddedFont>
    <p:embeddedFont>
      <p:font typeface="Canva Sans" charset="1" panose="020B0503030501040103"/>
      <p:regular r:id="rId48"/>
    </p:embeddedFont>
    <p:embeddedFont>
      <p:font typeface="Active Heart 달콤한 마음" charset="1" panose="00020600040101010101"/>
      <p:regular r:id="rId4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notesMasters/notesMaster1.xml" Type="http://schemas.openxmlformats.org/officeDocument/2006/relationships/notesMaster"/><Relationship Id="rId36" Target="theme/theme2.xml" Type="http://schemas.openxmlformats.org/officeDocument/2006/relationships/theme"/><Relationship Id="rId37" Target="notesSlides/notesSlide1.xml" Type="http://schemas.openxmlformats.org/officeDocument/2006/relationships/notesSlide"/><Relationship Id="rId38" Target="notesSlides/notesSlide2.xml" Type="http://schemas.openxmlformats.org/officeDocument/2006/relationships/notesSlide"/><Relationship Id="rId39" Target="notesSlides/notesSlide3.xml" Type="http://schemas.openxmlformats.org/officeDocument/2006/relationships/notesSlide"/><Relationship Id="rId4" Target="theme/theme1.xml" Type="http://schemas.openxmlformats.org/officeDocument/2006/relationships/theme"/><Relationship Id="rId40" Target="notesSlides/notesSlide4.xml" Type="http://schemas.openxmlformats.org/officeDocument/2006/relationships/notesSlide"/><Relationship Id="rId41" Target="notesSlides/notesSlide5.xml" Type="http://schemas.openxmlformats.org/officeDocument/2006/relationships/notesSlide"/><Relationship Id="rId42" Target="notesSlides/notesSlide6.xml" Type="http://schemas.openxmlformats.org/officeDocument/2006/relationships/notesSlide"/><Relationship Id="rId43" Target="notesSlides/notesSlide7.xml" Type="http://schemas.openxmlformats.org/officeDocument/2006/relationships/notesSlide"/><Relationship Id="rId44" Target="notesSlides/notesSlide8.xml" Type="http://schemas.openxmlformats.org/officeDocument/2006/relationships/notesSlide"/><Relationship Id="rId45" Target="notesSlides/notesSlide9.xml" Type="http://schemas.openxmlformats.org/officeDocument/2006/relationships/notesSlide"/><Relationship Id="rId46" Target="notesSlides/notesSlide10.xml" Type="http://schemas.openxmlformats.org/officeDocument/2006/relationships/notesSlide"/><Relationship Id="rId47" Target="notesSlides/notesSlide11.xml" Type="http://schemas.openxmlformats.org/officeDocument/2006/relationships/notesSlide"/><Relationship Id="rId48" Target="fonts/font48.fntdata" Type="http://schemas.openxmlformats.org/officeDocument/2006/relationships/font"/><Relationship Id="rId49" Target="fonts/font49.fntdata" Type="http://schemas.openxmlformats.org/officeDocument/2006/relationships/font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9.xml" Type="http://schemas.openxmlformats.org/officeDocument/2006/relationships/slide"/></Relationships>
</file>

<file path=ppt/notesSlides/_rels/notesSlide10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9.xml" Type="http://schemas.openxmlformats.org/officeDocument/2006/relationships/slide"/></Relationships>
</file>

<file path=ppt/notesSlides/_rels/notesSlide1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0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0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1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2.xml" Type="http://schemas.openxmlformats.org/officeDocument/2006/relationships/slide"/></Relationships>
</file>

<file path=ppt/notesSlides/_rels/notesSlide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3.xml" Type="http://schemas.openxmlformats.org/officeDocument/2006/relationships/slide"/></Relationships>
</file>

<file path=ppt/notesSlides/_rels/notesSlide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4.xml" Type="http://schemas.openxmlformats.org/officeDocument/2006/relationships/slide"/></Relationships>
</file>

<file path=ppt/notesSlides/_rels/notesSlide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5.xml" Type="http://schemas.openxmlformats.org/officeDocument/2006/relationships/slide"/></Relationships>
</file>

<file path=ppt/notesSlides/_rels/notesSlide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6.xml" Type="http://schemas.openxmlformats.org/officeDocument/2006/relationships/slide"/></Relationships>
</file>

<file path=ppt/notesSlides/_rels/notesSlide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7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첫 번째 사진은 cctv 데이터셋 수집 과정에서 여러 데이터셋을 통합하기 때문에yaml파일을 바탕으로 데이터셋 클래스와 갯수를 확인해서 맞게 통합시킴</a:t>
            </a:r>
          </a:p>
          <a:p>
            <a:r>
              <a:rPr lang="en-US"/>
              <a:t/>
            </a:r>
          </a:p>
          <a:p>
            <a:r>
              <a:rPr lang="en-US"/>
              <a:t>두 번째 사진은 데이터셋의 클래스를 맞추기 위한 코드 (class 0이라고 표시된 smoke를 yaml파일에 맞춰 1로 수정하는 코드)</a:t>
            </a:r>
          </a:p>
          <a:p>
            <a:r>
              <a:rPr lang="en-US"/>
              <a:t/>
            </a:r>
          </a:p>
          <a:p>
            <a:r>
              <a:rPr lang="en-US"/>
              <a:t>각 train, test, valid 폴더에는 이미지와 그에 맞는 라벨 파일이 있음 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첫 번째 사진은 cctv 데이터셋 수집 과정에서 여러 데이터셋을 통합하기 때문에yaml파일을 바탕으로 데이터셋 클래스와 갯수를 확인해서 맞게 통합시킴</a:t>
            </a:r>
          </a:p>
          <a:p>
            <a:r>
              <a:rPr lang="en-US"/>
              <a:t/>
            </a:r>
          </a:p>
          <a:p>
            <a:r>
              <a:rPr lang="en-US"/>
              <a:t>두 번째 사진은 데이터셋의 클래스를 맞추기 위한 코드 (class 0이라고 표시된 smoke를 yaml파일에 맞춰 1로 수정하는 코드)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첫 번째 사진은 cctv 데이터셋 수집 과정에서 여러 데이터셋을 통합하기 때문에yaml파일을 바탕으로 데이터셋 클래스와 갯수를 확인해서 맞게 통합시킴</a:t>
            </a:r>
          </a:p>
          <a:p>
            <a:r>
              <a:rPr lang="en-US"/>
              <a:t/>
            </a:r>
          </a:p>
          <a:p>
            <a:r>
              <a:rPr lang="en-US"/>
              <a:t>두 번째 사진은 데이터셋의 클래스를 맞추기 위한 코드 (class 0이라고 표시된 smoke를 yaml파일에 맞춰 1로 수정하는 코드)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첫 번째 사진은 cctv 데이터셋 수집 과정에서 여러 데이터셋을 통합하기 때문에yaml파일을 바탕으로 데이터셋 클래스와 갯수를 확인해서 맞게 통합시킴</a:t>
            </a:r>
          </a:p>
          <a:p>
            <a:r>
              <a:rPr lang="en-US"/>
              <a:t/>
            </a:r>
          </a:p>
          <a:p>
            <a:r>
              <a:rPr lang="en-US"/>
              <a:t>두 번째 사진은 데이터셋의 클래스를 맞추기 위한 코드 (class 0이라고 표시된 smoke를 yaml파일에 맞춰 1로 수정하는 코드)</a:t>
            </a:r>
          </a:p>
          <a:p>
            <a:r>
              <a:rPr lang="en-US"/>
              <a:t/>
            </a:r>
          </a:p>
          <a:p>
            <a:r>
              <a:rPr lang="en-US"/>
              <a:t>각 train, test, valid 폴더에는 이미지와 그에 맞는 라벨 파일이 있음 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첫 번째 사진은 cctv 데이터셋 수집 과정에서 여러 데이터셋을 통합하기 때문에yaml파일을 바탕으로 데이터셋 클래스와 갯수를 확인해서 맞게 통합시킴</a:t>
            </a:r>
          </a:p>
          <a:p>
            <a:r>
              <a:rPr lang="en-US"/>
              <a:t/>
            </a:r>
          </a:p>
          <a:p>
            <a:r>
              <a:rPr lang="en-US"/>
              <a:t>두 번째 사진은 데이터셋의 클래스를 맞추기 위한 코드 (class 0이라고 표시된 smoke를 yaml파일에 맞춰 1로 수정하는 코드)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첫 번째 사진은 cctv 데이터셋 수집 과정에서 여러 데이터셋을 통합하기 때문에yaml파일을 바탕으로 데이터셋 클래스와 갯수를 확인해서 맞게 통합시킴</a:t>
            </a:r>
          </a:p>
          <a:p>
            <a:r>
              <a:rPr lang="en-US"/>
              <a:t/>
            </a:r>
          </a:p>
          <a:p>
            <a:r>
              <a:rPr lang="en-US"/>
              <a:t>두 번째 사진은 데이터셋의 클래스를 맞추기 위한 코드 (class 0이라고 표시된 smoke를 yaml파일에 맞춰 1로 수정하는 코드)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첫 번째 사진은 cctv 데이터셋 수집 과정에서 여러 데이터셋을 통합하기 때문에yaml파일을 바탕으로 데이터셋 클래스와 갯수를 확인해서 맞게 통합시킴</a:t>
            </a:r>
          </a:p>
          <a:p>
            <a:r>
              <a:rPr lang="en-US"/>
              <a:t/>
            </a:r>
          </a:p>
          <a:p>
            <a:r>
              <a:rPr lang="en-US"/>
              <a:t>두 번째 사진은 데이터셋의 클래스를 맞추기 위한 코드 (class 0이라고 표시된 smoke를 yaml파일에 맞춰 1로 수정하는 코드)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첫 번째 사진은 cctv 데이터셋 수집 과정에서 여러 데이터셋을 통합하기 때문에yaml파일을 바탕으로 데이터셋 클래스와 갯수를 확인해서 맞게 통합시킴</a:t>
            </a:r>
          </a:p>
          <a:p>
            <a:r>
              <a:rPr lang="en-US"/>
              <a:t/>
            </a:r>
          </a:p>
          <a:p>
            <a:r>
              <a:rPr lang="en-US"/>
              <a:t>두 번째 사진은 데이터셋의 클래스를 맞추기 위한 코드 (class 0이라고 표시된 smoke를 yaml파일에 맞춰 1로 수정하는 코드)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첫 번째 사진은 cctv 데이터셋 수집 과정에서 여러 데이터셋을 통합하기 때문에yaml파일을 바탕으로 데이터셋 클래스와 갯수를 확인해서 맞게 통합시킴</a:t>
            </a:r>
          </a:p>
          <a:p>
            <a:r>
              <a:rPr lang="en-US"/>
              <a:t/>
            </a:r>
          </a:p>
          <a:p>
            <a:r>
              <a:rPr lang="en-US"/>
              <a:t>두 번째 사진은 데이터셋의 클래스를 맞추기 위한 코드 (class 0이라고 표시된 smoke를 yaml파일에 맞춰 1로 수정하는 코드)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첫 번째 사진은 cctv 데이터셋 수집 과정에서 여러 데이터셋을 통합하기 때문에yaml파일을 바탕으로 데이터셋 클래스와 갯수를 확인해서 맞게 통합시킴</a:t>
            </a:r>
          </a:p>
          <a:p>
            <a:r>
              <a:rPr lang="en-US"/>
              <a:t/>
            </a:r>
          </a:p>
          <a:p>
            <a:r>
              <a:rPr lang="en-US"/>
              <a:t>두 번째 사진은 데이터셋의 클래스를 맞추기 위한 코드 (class 0이라고 표시된 smoke를 yaml파일에 맞춰 1로 수정하는 코드)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첫 번째 사진은 cctv 데이터셋 수집 과정에서 여러 데이터셋을 통합하기 때문에yaml파일을 바탕으로 데이터셋 클래스와 갯수를 확인해서 맞게 통합시킴</a:t>
            </a:r>
          </a:p>
          <a:p>
            <a:r>
              <a:rPr lang="en-US"/>
              <a:t/>
            </a:r>
          </a:p>
          <a:p>
            <a:r>
              <a:rPr lang="en-US"/>
              <a:t>두 번째 사진은 데이터셋의 클래스를 맞추기 위한 코드 (class 0이라고 표시된 smoke를 yaml파일에 맞춰 1로 수정하는 코드)</a:t>
            </a:r>
          </a:p>
          <a:p>
            <a:r>
              <a:rPr lang="en-US"/>
              <a:t/>
            </a:r>
          </a:p>
          <a:p>
            <a:r>
              <a:rPr lang="en-US"/>
              <a:t>3. CCTV</a:t>
            </a:r>
          </a:p>
          <a:p>
            <a:r>
              <a:rPr lang="en-US"/>
              <a:t/>
            </a:r>
          </a:p>
          <a:p>
            <a:r>
              <a:rPr lang="en-US"/>
              <a:t>ip webcam</a:t>
            </a:r>
          </a:p>
          <a:p>
            <a:r>
              <a:rPr lang="en-US"/>
              <a:t>: 휴대폰에 나타나는 서버 주소로 노트북 접속</a:t>
            </a:r>
          </a:p>
          <a:p>
            <a:r>
              <a:rPr lang="en-US"/>
              <a:t/>
            </a:r>
          </a:p>
          <a:p>
            <a:r>
              <a:rPr lang="en-US"/>
              <a:t> 비디오 주소 yolo코드 추가  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7.png" Type="http://schemas.openxmlformats.org/officeDocument/2006/relationships/image"/><Relationship Id="rId2" Target="../notesSlides/notesSlide2.xml" Type="http://schemas.openxmlformats.org/officeDocument/2006/relationships/notesSlid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1.png" Type="http://schemas.openxmlformats.org/officeDocument/2006/relationships/image"/><Relationship Id="rId6" Target="../media/image2.svg" Type="http://schemas.openxmlformats.org/officeDocument/2006/relationships/image"/><Relationship Id="rId7" Target="../media/image20.png" Type="http://schemas.openxmlformats.org/officeDocument/2006/relationships/image"/><Relationship Id="rId8" Target="../media/image21.svg" Type="http://schemas.openxmlformats.org/officeDocument/2006/relationships/image"/><Relationship Id="rId9" Target="../media/image26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9.png" Type="http://schemas.openxmlformats.org/officeDocument/2006/relationships/image"/><Relationship Id="rId11" Target="../media/image30.png" Type="http://schemas.openxmlformats.org/officeDocument/2006/relationships/image"/><Relationship Id="rId2" Target="../notesSlides/notesSlide3.xml" Type="http://schemas.openxmlformats.org/officeDocument/2006/relationships/notesSlid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1.png" Type="http://schemas.openxmlformats.org/officeDocument/2006/relationships/image"/><Relationship Id="rId6" Target="../media/image2.svg" Type="http://schemas.openxmlformats.org/officeDocument/2006/relationships/image"/><Relationship Id="rId7" Target="../media/image20.png" Type="http://schemas.openxmlformats.org/officeDocument/2006/relationships/image"/><Relationship Id="rId8" Target="../media/image21.svg" Type="http://schemas.openxmlformats.org/officeDocument/2006/relationships/image"/><Relationship Id="rId9" Target="../media/image28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1.png" Type="http://schemas.openxmlformats.org/officeDocument/2006/relationships/image"/><Relationship Id="rId6" Target="../media/image2.svg" Type="http://schemas.openxmlformats.org/officeDocument/2006/relationships/image"/><Relationship Id="rId7" Target="../media/image20.png" Type="http://schemas.openxmlformats.org/officeDocument/2006/relationships/image"/><Relationship Id="rId8" Target="../media/image21.svg" Type="http://schemas.openxmlformats.org/officeDocument/2006/relationships/image"/><Relationship Id="rId9" Target="../media/image31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3.png" Type="http://schemas.openxmlformats.org/officeDocument/2006/relationships/image"/><Relationship Id="rId11" Target="../media/image34.png" Type="http://schemas.openxmlformats.org/officeDocument/2006/relationships/image"/><Relationship Id="rId2" Target="../notesSlides/notesSlide5.xml" Type="http://schemas.openxmlformats.org/officeDocument/2006/relationships/notesSlid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1.png" Type="http://schemas.openxmlformats.org/officeDocument/2006/relationships/image"/><Relationship Id="rId6" Target="../media/image2.svg" Type="http://schemas.openxmlformats.org/officeDocument/2006/relationships/image"/><Relationship Id="rId7" Target="../media/image20.png" Type="http://schemas.openxmlformats.org/officeDocument/2006/relationships/image"/><Relationship Id="rId8" Target="../media/image21.svg" Type="http://schemas.openxmlformats.org/officeDocument/2006/relationships/image"/><Relationship Id="rId9" Target="../media/image32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6.png" Type="http://schemas.openxmlformats.org/officeDocument/2006/relationships/image"/><Relationship Id="rId11" Target="../media/image37.png" Type="http://schemas.openxmlformats.org/officeDocument/2006/relationships/image"/><Relationship Id="rId2" Target="../notesSlides/notesSlide6.xml" Type="http://schemas.openxmlformats.org/officeDocument/2006/relationships/notesSlid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1.png" Type="http://schemas.openxmlformats.org/officeDocument/2006/relationships/image"/><Relationship Id="rId6" Target="../media/image2.svg" Type="http://schemas.openxmlformats.org/officeDocument/2006/relationships/image"/><Relationship Id="rId7" Target="../media/image20.png" Type="http://schemas.openxmlformats.org/officeDocument/2006/relationships/image"/><Relationship Id="rId8" Target="../media/image21.svg" Type="http://schemas.openxmlformats.org/officeDocument/2006/relationships/image"/><Relationship Id="rId9" Target="../media/image35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VAGc3B7-01w.mp4" Type="http://schemas.openxmlformats.org/officeDocument/2006/relationships/video"/><Relationship Id="rId11" Target="../media/VAGc3B7-01w.mp4" Type="http://schemas.microsoft.com/office/2007/relationships/media"/><Relationship Id="rId2" Target="../notesSlides/notesSlide7.xml" Type="http://schemas.openxmlformats.org/officeDocument/2006/relationships/notesSlid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1.png" Type="http://schemas.openxmlformats.org/officeDocument/2006/relationships/image"/><Relationship Id="rId6" Target="../media/image2.svg" Type="http://schemas.openxmlformats.org/officeDocument/2006/relationships/image"/><Relationship Id="rId7" Target="../media/image20.png" Type="http://schemas.openxmlformats.org/officeDocument/2006/relationships/image"/><Relationship Id="rId8" Target="../media/image21.svg" Type="http://schemas.openxmlformats.org/officeDocument/2006/relationships/image"/><Relationship Id="rId9" Target="../media/image38.jpe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VAGc3KuU42c.mp4" Type="http://schemas.openxmlformats.org/officeDocument/2006/relationships/video"/><Relationship Id="rId11" Target="../media/VAGc3KuU42c.mp4" Type="http://schemas.microsoft.com/office/2007/relationships/media"/><Relationship Id="rId2" Target="../notesSlides/notesSlide8.xml" Type="http://schemas.openxmlformats.org/officeDocument/2006/relationships/notesSlid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1.png" Type="http://schemas.openxmlformats.org/officeDocument/2006/relationships/image"/><Relationship Id="rId6" Target="../media/image2.svg" Type="http://schemas.openxmlformats.org/officeDocument/2006/relationships/image"/><Relationship Id="rId7" Target="../media/image20.png" Type="http://schemas.openxmlformats.org/officeDocument/2006/relationships/image"/><Relationship Id="rId8" Target="../media/image21.svg" Type="http://schemas.openxmlformats.org/officeDocument/2006/relationships/image"/><Relationship Id="rId9" Target="../media/image39.jpe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VAGc3Mg5O8o.mp4" Type="http://schemas.openxmlformats.org/officeDocument/2006/relationships/video"/><Relationship Id="rId11" Target="../media/VAGc3Mg5O8o.mp4" Type="http://schemas.microsoft.com/office/2007/relationships/media"/><Relationship Id="rId2" Target="../notesSlides/notesSlide9.xml" Type="http://schemas.openxmlformats.org/officeDocument/2006/relationships/notesSlid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1.png" Type="http://schemas.openxmlformats.org/officeDocument/2006/relationships/image"/><Relationship Id="rId6" Target="../media/image2.svg" Type="http://schemas.openxmlformats.org/officeDocument/2006/relationships/image"/><Relationship Id="rId7" Target="../media/image20.png" Type="http://schemas.openxmlformats.org/officeDocument/2006/relationships/image"/><Relationship Id="rId8" Target="../media/image21.svg" Type="http://schemas.openxmlformats.org/officeDocument/2006/relationships/image"/><Relationship Id="rId9" Target="../media/image40.jpe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0.xml" Type="http://schemas.openxmlformats.org/officeDocument/2006/relationships/notesSlid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1.png" Type="http://schemas.openxmlformats.org/officeDocument/2006/relationships/image"/><Relationship Id="rId6" Target="../media/image2.svg" Type="http://schemas.openxmlformats.org/officeDocument/2006/relationships/image"/><Relationship Id="rId7" Target="../media/image20.png" Type="http://schemas.openxmlformats.org/officeDocument/2006/relationships/image"/><Relationship Id="rId8" Target="../media/image21.svg" Type="http://schemas.openxmlformats.org/officeDocument/2006/relationships/image"/><Relationship Id="rId9" Target="../media/image4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VAGc3GFxr9Y.mp4" Type="http://schemas.openxmlformats.org/officeDocument/2006/relationships/video"/><Relationship Id="rId11" Target="../media/VAGc3GFxr9Y.mp4" Type="http://schemas.microsoft.com/office/2007/relationships/media"/><Relationship Id="rId2" Target="../notesSlides/notesSlide11.xml" Type="http://schemas.openxmlformats.org/officeDocument/2006/relationships/notesSlid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1.png" Type="http://schemas.openxmlformats.org/officeDocument/2006/relationships/image"/><Relationship Id="rId6" Target="../media/image2.svg" Type="http://schemas.openxmlformats.org/officeDocument/2006/relationships/image"/><Relationship Id="rId7" Target="../media/image20.png" Type="http://schemas.openxmlformats.org/officeDocument/2006/relationships/image"/><Relationship Id="rId8" Target="../media/image21.svg" Type="http://schemas.openxmlformats.org/officeDocument/2006/relationships/image"/><Relationship Id="rId9" Target="../media/image42.jpe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43.png" Type="http://schemas.openxmlformats.org/officeDocument/2006/relationships/image"/><Relationship Id="rId7" Target="../media/image44.sv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.png" Type="http://schemas.openxmlformats.org/officeDocument/2006/relationships/image"/><Relationship Id="rId11" Target="../media/image14.png" Type="http://schemas.openxmlformats.org/officeDocument/2006/relationships/image"/><Relationship Id="rId12" Target="../media/image15.png" Type="http://schemas.openxmlformats.org/officeDocument/2006/relationships/image"/><Relationship Id="rId13" Target="../media/image16.png" Type="http://schemas.openxmlformats.org/officeDocument/2006/relationships/image"/><Relationship Id="rId14" Target="../media/image17.png" Type="http://schemas.openxmlformats.org/officeDocument/2006/relationships/image"/><Relationship Id="rId15" Target="../media/image18.svg" Type="http://schemas.openxmlformats.org/officeDocument/2006/relationships/image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11.png" Type="http://schemas.openxmlformats.org/officeDocument/2006/relationships/image"/><Relationship Id="rId9" Target="../media/image12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19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20.png" Type="http://schemas.openxmlformats.org/officeDocument/2006/relationships/image"/><Relationship Id="rId7" Target="../media/image21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20.png" Type="http://schemas.openxmlformats.org/officeDocument/2006/relationships/image"/><Relationship Id="rId7" Target="../media/image21.svg" Type="http://schemas.openxmlformats.org/officeDocument/2006/relationships/image"/><Relationship Id="rId8" Target="../media/image22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20.png" Type="http://schemas.openxmlformats.org/officeDocument/2006/relationships/image"/><Relationship Id="rId7" Target="../media/image21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20.png" Type="http://schemas.openxmlformats.org/officeDocument/2006/relationships/image"/><Relationship Id="rId7" Target="../media/image21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4.png" Type="http://schemas.openxmlformats.org/officeDocument/2006/relationships/image"/><Relationship Id="rId11" Target="../media/image25.png" Type="http://schemas.openxmlformats.org/officeDocument/2006/relationships/image"/><Relationship Id="rId2" Target="../notesSlides/notesSlide1.xml" Type="http://schemas.openxmlformats.org/officeDocument/2006/relationships/notesSlid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1.png" Type="http://schemas.openxmlformats.org/officeDocument/2006/relationships/image"/><Relationship Id="rId6" Target="../media/image2.svg" Type="http://schemas.openxmlformats.org/officeDocument/2006/relationships/image"/><Relationship Id="rId7" Target="../media/image20.png" Type="http://schemas.openxmlformats.org/officeDocument/2006/relationships/image"/><Relationship Id="rId8" Target="../media/image21.svg" Type="http://schemas.openxmlformats.org/officeDocument/2006/relationships/image"/><Relationship Id="rId9" Target="../media/image23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493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71135" y="1288963"/>
            <a:ext cx="15743650" cy="7916543"/>
            <a:chOff x="0" y="0"/>
            <a:chExt cx="4146476" cy="208501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146476" cy="2085015"/>
            </a:xfrm>
            <a:custGeom>
              <a:avLst/>
              <a:gdLst/>
              <a:ahLst/>
              <a:cxnLst/>
              <a:rect r="r" b="b" t="t" l="l"/>
              <a:pathLst>
                <a:path h="2085015" w="4146476">
                  <a:moveTo>
                    <a:pt x="0" y="0"/>
                  </a:moveTo>
                  <a:lnTo>
                    <a:pt x="4146476" y="0"/>
                  </a:lnTo>
                  <a:lnTo>
                    <a:pt x="4146476" y="2085015"/>
                  </a:lnTo>
                  <a:lnTo>
                    <a:pt x="0" y="2085015"/>
                  </a:lnTo>
                  <a:close/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146476" cy="21326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173215" y="1081494"/>
            <a:ext cx="15743650" cy="7916543"/>
            <a:chOff x="0" y="0"/>
            <a:chExt cx="4146476" cy="208501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146476" cy="2085015"/>
            </a:xfrm>
            <a:custGeom>
              <a:avLst/>
              <a:gdLst/>
              <a:ahLst/>
              <a:cxnLst/>
              <a:rect r="r" b="b" t="t" l="l"/>
              <a:pathLst>
                <a:path h="2085015" w="4146476">
                  <a:moveTo>
                    <a:pt x="0" y="0"/>
                  </a:moveTo>
                  <a:lnTo>
                    <a:pt x="4146476" y="0"/>
                  </a:lnTo>
                  <a:lnTo>
                    <a:pt x="4146476" y="2085015"/>
                  </a:lnTo>
                  <a:lnTo>
                    <a:pt x="0" y="2085015"/>
                  </a:ln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4146476" cy="21326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8" id="8"/>
          <p:cNvSpPr/>
          <p:nvPr/>
        </p:nvSpPr>
        <p:spPr>
          <a:xfrm>
            <a:off x="1173215" y="1759835"/>
            <a:ext cx="15743650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1458977" y="1308013"/>
            <a:ext cx="747888" cy="245868"/>
          </a:xfrm>
          <a:custGeom>
            <a:avLst/>
            <a:gdLst/>
            <a:ahLst/>
            <a:cxnLst/>
            <a:rect r="r" b="b" t="t" l="l"/>
            <a:pathLst>
              <a:path h="245868" w="747888">
                <a:moveTo>
                  <a:pt x="0" y="0"/>
                </a:moveTo>
                <a:lnTo>
                  <a:pt x="747888" y="0"/>
                </a:lnTo>
                <a:lnTo>
                  <a:pt x="747888" y="245868"/>
                </a:lnTo>
                <a:lnTo>
                  <a:pt x="0" y="2458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6328550" y="1255727"/>
            <a:ext cx="298154" cy="298154"/>
          </a:xfrm>
          <a:custGeom>
            <a:avLst/>
            <a:gdLst/>
            <a:ahLst/>
            <a:cxnLst/>
            <a:rect r="r" b="b" t="t" l="l"/>
            <a:pathLst>
              <a:path h="298154" w="298154">
                <a:moveTo>
                  <a:pt x="0" y="0"/>
                </a:moveTo>
                <a:lnTo>
                  <a:pt x="298154" y="0"/>
                </a:lnTo>
                <a:lnTo>
                  <a:pt x="298154" y="298154"/>
                </a:lnTo>
                <a:lnTo>
                  <a:pt x="0" y="2981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6733119" y="6841007"/>
            <a:ext cx="580321" cy="1015879"/>
          </a:xfrm>
          <a:custGeom>
            <a:avLst/>
            <a:gdLst/>
            <a:ahLst/>
            <a:cxnLst/>
            <a:rect r="r" b="b" t="t" l="l"/>
            <a:pathLst>
              <a:path h="1015879" w="580321">
                <a:moveTo>
                  <a:pt x="0" y="0"/>
                </a:moveTo>
                <a:lnTo>
                  <a:pt x="580321" y="0"/>
                </a:lnTo>
                <a:lnTo>
                  <a:pt x="580321" y="1015879"/>
                </a:lnTo>
                <a:lnTo>
                  <a:pt x="0" y="101587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7962779" y="2749610"/>
            <a:ext cx="2362442" cy="1255048"/>
          </a:xfrm>
          <a:custGeom>
            <a:avLst/>
            <a:gdLst/>
            <a:ahLst/>
            <a:cxnLst/>
            <a:rect r="r" b="b" t="t" l="l"/>
            <a:pathLst>
              <a:path h="1255048" w="2362442">
                <a:moveTo>
                  <a:pt x="0" y="0"/>
                </a:moveTo>
                <a:lnTo>
                  <a:pt x="2362442" y="0"/>
                </a:lnTo>
                <a:lnTo>
                  <a:pt x="2362442" y="1255047"/>
                </a:lnTo>
                <a:lnTo>
                  <a:pt x="0" y="125504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7293795" y="7348947"/>
            <a:ext cx="3700409" cy="1135926"/>
            <a:chOff x="0" y="0"/>
            <a:chExt cx="1072070" cy="329097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072070" cy="329097"/>
            </a:xfrm>
            <a:custGeom>
              <a:avLst/>
              <a:gdLst/>
              <a:ahLst/>
              <a:cxnLst/>
              <a:rect r="r" b="b" t="t" l="l"/>
              <a:pathLst>
                <a:path h="329097" w="1072070">
                  <a:moveTo>
                    <a:pt x="536035" y="0"/>
                  </a:moveTo>
                  <a:cubicBezTo>
                    <a:pt x="239991" y="0"/>
                    <a:pt x="0" y="73671"/>
                    <a:pt x="0" y="164548"/>
                  </a:cubicBezTo>
                  <a:cubicBezTo>
                    <a:pt x="0" y="255426"/>
                    <a:pt x="239991" y="329097"/>
                    <a:pt x="536035" y="329097"/>
                  </a:cubicBezTo>
                  <a:cubicBezTo>
                    <a:pt x="832079" y="329097"/>
                    <a:pt x="1072070" y="255426"/>
                    <a:pt x="1072070" y="164548"/>
                  </a:cubicBezTo>
                  <a:cubicBezTo>
                    <a:pt x="1072070" y="73671"/>
                    <a:pt x="832079" y="0"/>
                    <a:pt x="536035" y="0"/>
                  </a:cubicBezTo>
                  <a:close/>
                </a:path>
              </a:pathLst>
            </a:custGeom>
            <a:solidFill>
              <a:srgbClr val="F8F7F0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100507" y="-16772"/>
              <a:ext cx="871057" cy="3150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6339280" y="5819457"/>
            <a:ext cx="5435024" cy="5401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51"/>
              </a:lnSpc>
            </a:pPr>
            <a:r>
              <a:rPr lang="en-US" b="true" sz="3108" spc="-62">
                <a:solidFill>
                  <a:srgbClr val="000000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TEAM 헌희석이지영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746599" y="4202112"/>
            <a:ext cx="12596882" cy="15792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1640"/>
              </a:lnSpc>
              <a:spcBef>
                <a:spcPct val="0"/>
              </a:spcBef>
            </a:pPr>
            <a:r>
              <a:rPr lang="en-US" b="true" sz="12000">
                <a:solidFill>
                  <a:srgbClr val="000000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SW HAT(^)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021534" y="7809261"/>
            <a:ext cx="4244932" cy="332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60"/>
              </a:lnSpc>
            </a:pPr>
            <a:r>
              <a:rPr lang="en-US" b="true" sz="1900" spc="-57">
                <a:solidFill>
                  <a:srgbClr val="000000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2ND SMARTHON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7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71135" y="1288963"/>
            <a:ext cx="15743650" cy="7916543"/>
            <a:chOff x="0" y="0"/>
            <a:chExt cx="4146476" cy="208501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146476" cy="2085015"/>
            </a:xfrm>
            <a:custGeom>
              <a:avLst/>
              <a:gdLst/>
              <a:ahLst/>
              <a:cxnLst/>
              <a:rect r="r" b="b" t="t" l="l"/>
              <a:pathLst>
                <a:path h="2085015" w="4146476">
                  <a:moveTo>
                    <a:pt x="0" y="0"/>
                  </a:moveTo>
                  <a:lnTo>
                    <a:pt x="4146476" y="0"/>
                  </a:lnTo>
                  <a:lnTo>
                    <a:pt x="4146476" y="2085015"/>
                  </a:lnTo>
                  <a:lnTo>
                    <a:pt x="0" y="2085015"/>
                  </a:lnTo>
                  <a:close/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146476" cy="21326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8700" y="1132366"/>
            <a:ext cx="15743650" cy="7916543"/>
            <a:chOff x="0" y="0"/>
            <a:chExt cx="4146476" cy="208501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146476" cy="2085015"/>
            </a:xfrm>
            <a:custGeom>
              <a:avLst/>
              <a:gdLst/>
              <a:ahLst/>
              <a:cxnLst/>
              <a:rect r="r" b="b" t="t" l="l"/>
              <a:pathLst>
                <a:path h="2085015" w="4146476">
                  <a:moveTo>
                    <a:pt x="0" y="0"/>
                  </a:moveTo>
                  <a:lnTo>
                    <a:pt x="4146476" y="0"/>
                  </a:lnTo>
                  <a:lnTo>
                    <a:pt x="4146476" y="2085015"/>
                  </a:lnTo>
                  <a:lnTo>
                    <a:pt x="0" y="2085015"/>
                  </a:ln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4146476" cy="21326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8" id="8"/>
          <p:cNvSpPr/>
          <p:nvPr/>
        </p:nvSpPr>
        <p:spPr>
          <a:xfrm>
            <a:off x="1173215" y="1759835"/>
            <a:ext cx="15743650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16328550" y="1255727"/>
            <a:ext cx="298154" cy="298154"/>
          </a:xfrm>
          <a:custGeom>
            <a:avLst/>
            <a:gdLst/>
            <a:ahLst/>
            <a:cxnLst/>
            <a:rect r="r" b="b" t="t" l="l"/>
            <a:pathLst>
              <a:path h="298154" w="298154">
                <a:moveTo>
                  <a:pt x="0" y="0"/>
                </a:moveTo>
                <a:lnTo>
                  <a:pt x="298154" y="0"/>
                </a:lnTo>
                <a:lnTo>
                  <a:pt x="298154" y="298154"/>
                </a:lnTo>
                <a:lnTo>
                  <a:pt x="0" y="2981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458977" y="1308013"/>
            <a:ext cx="747888" cy="245868"/>
          </a:xfrm>
          <a:custGeom>
            <a:avLst/>
            <a:gdLst/>
            <a:ahLst/>
            <a:cxnLst/>
            <a:rect r="r" b="b" t="t" l="l"/>
            <a:pathLst>
              <a:path h="245868" w="747888">
                <a:moveTo>
                  <a:pt x="0" y="0"/>
                </a:moveTo>
                <a:lnTo>
                  <a:pt x="747888" y="0"/>
                </a:lnTo>
                <a:lnTo>
                  <a:pt x="747888" y="245868"/>
                </a:lnTo>
                <a:lnTo>
                  <a:pt x="0" y="2458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1604567" y="4130536"/>
            <a:ext cx="172107" cy="199256"/>
          </a:xfrm>
          <a:custGeom>
            <a:avLst/>
            <a:gdLst/>
            <a:ahLst/>
            <a:cxnLst/>
            <a:rect r="r" b="b" t="t" l="l"/>
            <a:pathLst>
              <a:path h="199256" w="172107">
                <a:moveTo>
                  <a:pt x="0" y="0"/>
                </a:moveTo>
                <a:lnTo>
                  <a:pt x="172107" y="0"/>
                </a:lnTo>
                <a:lnTo>
                  <a:pt x="172107" y="199256"/>
                </a:lnTo>
                <a:lnTo>
                  <a:pt x="0" y="19925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6271390" y="323214"/>
            <a:ext cx="5745219" cy="7054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39"/>
              </a:lnSpc>
            </a:pPr>
            <a:r>
              <a:rPr lang="en-US" b="true" sz="4099" spc="-81">
                <a:solidFill>
                  <a:srgbClr val="000000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구현 과정 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1458977" y="1964623"/>
            <a:ext cx="3718920" cy="621667"/>
            <a:chOff x="0" y="0"/>
            <a:chExt cx="4958560" cy="828889"/>
          </a:xfrm>
        </p:grpSpPr>
        <p:grpSp>
          <p:nvGrpSpPr>
            <p:cNvPr name="Group 14" id="14"/>
            <p:cNvGrpSpPr/>
            <p:nvPr/>
          </p:nvGrpSpPr>
          <p:grpSpPr>
            <a:xfrm rot="0">
              <a:off x="0" y="0"/>
              <a:ext cx="3295559" cy="828889"/>
              <a:chOff x="0" y="0"/>
              <a:chExt cx="463540" cy="116588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463540" cy="116588"/>
              </a:xfrm>
              <a:custGeom>
                <a:avLst/>
                <a:gdLst/>
                <a:ahLst/>
                <a:cxnLst/>
                <a:rect r="r" b="b" t="t" l="l"/>
                <a:pathLst>
                  <a:path h="116588" w="463540">
                    <a:moveTo>
                      <a:pt x="0" y="0"/>
                    </a:moveTo>
                    <a:lnTo>
                      <a:pt x="463540" y="0"/>
                    </a:lnTo>
                    <a:lnTo>
                      <a:pt x="463540" y="116588"/>
                    </a:lnTo>
                    <a:lnTo>
                      <a:pt x="0" y="116588"/>
                    </a:lnTo>
                    <a:close/>
                  </a:path>
                </a:pathLst>
              </a:custGeom>
              <a:solidFill>
                <a:srgbClr val="222222"/>
              </a:solidFill>
            </p:spPr>
          </p:sp>
          <p:sp>
            <p:nvSpPr>
              <p:cNvPr name="TextBox 16" id="16"/>
              <p:cNvSpPr txBox="true"/>
              <p:nvPr/>
            </p:nvSpPr>
            <p:spPr>
              <a:xfrm>
                <a:off x="0" y="-47625"/>
                <a:ext cx="463540" cy="16421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Freeform 17" id="17"/>
            <p:cNvSpPr/>
            <p:nvPr/>
          </p:nvSpPr>
          <p:spPr>
            <a:xfrm flipH="false" flipV="false" rot="0">
              <a:off x="230169" y="227894"/>
              <a:ext cx="322266" cy="373101"/>
            </a:xfrm>
            <a:custGeom>
              <a:avLst/>
              <a:gdLst/>
              <a:ahLst/>
              <a:cxnLst/>
              <a:rect r="r" b="b" t="t" l="l"/>
              <a:pathLst>
                <a:path h="373101" w="322266">
                  <a:moveTo>
                    <a:pt x="0" y="0"/>
                  </a:moveTo>
                  <a:lnTo>
                    <a:pt x="322266" y="0"/>
                  </a:lnTo>
                  <a:lnTo>
                    <a:pt x="322266" y="373101"/>
                  </a:lnTo>
                  <a:lnTo>
                    <a:pt x="0" y="3731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8" id="18"/>
            <p:cNvSpPr txBox="true"/>
            <p:nvPr/>
          </p:nvSpPr>
          <p:spPr>
            <a:xfrm rot="0">
              <a:off x="761116" y="80835"/>
              <a:ext cx="4197444" cy="60054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735"/>
                </a:lnSpc>
              </a:pPr>
              <a:r>
                <a:rPr lang="en-US" b="true" sz="2668" spc="-53">
                  <a:solidFill>
                    <a:srgbClr val="FFFFFF"/>
                  </a:solidFill>
                  <a:latin typeface="TDTD순고딕 Bold"/>
                  <a:ea typeface="TDTD순고딕 Bold"/>
                  <a:cs typeface="TDTD순고딕 Bold"/>
                  <a:sym typeface="TDTD순고딕 Bold"/>
                </a:rPr>
                <a:t>소프트웨어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287186" y="4130610"/>
            <a:ext cx="15041365" cy="4028869"/>
            <a:chOff x="0" y="0"/>
            <a:chExt cx="20055153" cy="5371825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125409"/>
              <a:ext cx="9277134" cy="5246416"/>
            </a:xfrm>
            <a:custGeom>
              <a:avLst/>
              <a:gdLst/>
              <a:ahLst/>
              <a:cxnLst/>
              <a:rect r="r" b="b" t="t" l="l"/>
              <a:pathLst>
                <a:path h="5246416" w="9277134">
                  <a:moveTo>
                    <a:pt x="0" y="0"/>
                  </a:moveTo>
                  <a:lnTo>
                    <a:pt x="9277134" y="0"/>
                  </a:lnTo>
                  <a:lnTo>
                    <a:pt x="9277134" y="5246416"/>
                  </a:lnTo>
                  <a:lnTo>
                    <a:pt x="0" y="52464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-2600" t="0" r="-2600" b="0"/>
              </a:stretch>
            </a:blip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10749856" y="0"/>
              <a:ext cx="9305297" cy="5371825"/>
            </a:xfrm>
            <a:custGeom>
              <a:avLst/>
              <a:gdLst/>
              <a:ahLst/>
              <a:cxnLst/>
              <a:rect r="r" b="b" t="t" l="l"/>
              <a:pathLst>
                <a:path h="5371825" w="9305297">
                  <a:moveTo>
                    <a:pt x="0" y="0"/>
                  </a:moveTo>
                  <a:lnTo>
                    <a:pt x="9305297" y="0"/>
                  </a:lnTo>
                  <a:lnTo>
                    <a:pt x="9305297" y="5371825"/>
                  </a:lnTo>
                  <a:lnTo>
                    <a:pt x="0" y="53718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-2600" t="0" r="-2600" b="0"/>
              </a:stretch>
            </a:blipFill>
          </p:spPr>
        </p:sp>
        <p:grpSp>
          <p:nvGrpSpPr>
            <p:cNvPr name="Group 22" id="22"/>
            <p:cNvGrpSpPr/>
            <p:nvPr/>
          </p:nvGrpSpPr>
          <p:grpSpPr>
            <a:xfrm rot="0">
              <a:off x="9407865" y="2048784"/>
              <a:ext cx="1211260" cy="1274258"/>
              <a:chOff x="0" y="0"/>
              <a:chExt cx="812800" cy="855074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812800" cy="855074"/>
              </a:xfrm>
              <a:custGeom>
                <a:avLst/>
                <a:gdLst/>
                <a:ahLst/>
                <a:cxnLst/>
                <a:rect r="r" b="b" t="t" l="l"/>
                <a:pathLst>
                  <a:path h="855074" w="812800">
                    <a:moveTo>
                      <a:pt x="812800" y="427537"/>
                    </a:moveTo>
                    <a:lnTo>
                      <a:pt x="406400" y="0"/>
                    </a:lnTo>
                    <a:lnTo>
                      <a:pt x="406400" y="203200"/>
                    </a:lnTo>
                    <a:lnTo>
                      <a:pt x="0" y="203200"/>
                    </a:lnTo>
                    <a:lnTo>
                      <a:pt x="0" y="651874"/>
                    </a:lnTo>
                    <a:lnTo>
                      <a:pt x="406400" y="651874"/>
                    </a:lnTo>
                    <a:lnTo>
                      <a:pt x="406400" y="855074"/>
                    </a:lnTo>
                    <a:lnTo>
                      <a:pt x="812800" y="427537"/>
                    </a:lnTo>
                    <a:close/>
                  </a:path>
                </a:pathLst>
              </a:custGeom>
              <a:solidFill>
                <a:srgbClr val="366994"/>
              </a:solidFill>
            </p:spPr>
          </p:sp>
          <p:sp>
            <p:nvSpPr>
              <p:cNvPr name="TextBox 24" id="24"/>
              <p:cNvSpPr txBox="true"/>
              <p:nvPr/>
            </p:nvSpPr>
            <p:spPr>
              <a:xfrm>
                <a:off x="0" y="155575"/>
                <a:ext cx="711200" cy="49629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sp>
        <p:nvSpPr>
          <p:cNvPr name="TextBox 25" id="25"/>
          <p:cNvSpPr txBox="true"/>
          <p:nvPr/>
        </p:nvSpPr>
        <p:spPr>
          <a:xfrm rot="0">
            <a:off x="1458977" y="2948240"/>
            <a:ext cx="5494536" cy="772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4978" indent="-237489" lvl="1">
              <a:lnSpc>
                <a:spcPts val="3079"/>
              </a:lnSpc>
              <a:buAutoNum type="arabicPeriod" startAt="1"/>
            </a:pPr>
            <a:r>
              <a:rPr lang="en-US" sz="2199" spc="-87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roboflow에서 필요한 데이터셋 다운로드 후 yaml파일을 바탕으로 통합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7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71135" y="1288963"/>
            <a:ext cx="15743650" cy="7916543"/>
            <a:chOff x="0" y="0"/>
            <a:chExt cx="4146476" cy="208501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146476" cy="2085015"/>
            </a:xfrm>
            <a:custGeom>
              <a:avLst/>
              <a:gdLst/>
              <a:ahLst/>
              <a:cxnLst/>
              <a:rect r="r" b="b" t="t" l="l"/>
              <a:pathLst>
                <a:path h="2085015" w="4146476">
                  <a:moveTo>
                    <a:pt x="0" y="0"/>
                  </a:moveTo>
                  <a:lnTo>
                    <a:pt x="4146476" y="0"/>
                  </a:lnTo>
                  <a:lnTo>
                    <a:pt x="4146476" y="2085015"/>
                  </a:lnTo>
                  <a:lnTo>
                    <a:pt x="0" y="2085015"/>
                  </a:lnTo>
                  <a:close/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146476" cy="21326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09650" y="1132366"/>
            <a:ext cx="15743650" cy="7916543"/>
            <a:chOff x="0" y="0"/>
            <a:chExt cx="4146476" cy="208501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146476" cy="2085015"/>
            </a:xfrm>
            <a:custGeom>
              <a:avLst/>
              <a:gdLst/>
              <a:ahLst/>
              <a:cxnLst/>
              <a:rect r="r" b="b" t="t" l="l"/>
              <a:pathLst>
                <a:path h="2085015" w="4146476">
                  <a:moveTo>
                    <a:pt x="0" y="0"/>
                  </a:moveTo>
                  <a:lnTo>
                    <a:pt x="4146476" y="0"/>
                  </a:lnTo>
                  <a:lnTo>
                    <a:pt x="4146476" y="2085015"/>
                  </a:lnTo>
                  <a:lnTo>
                    <a:pt x="0" y="2085015"/>
                  </a:ln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4146476" cy="21326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8" id="8"/>
          <p:cNvSpPr/>
          <p:nvPr/>
        </p:nvSpPr>
        <p:spPr>
          <a:xfrm>
            <a:off x="1173215" y="1759835"/>
            <a:ext cx="15743650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16328550" y="1255727"/>
            <a:ext cx="298154" cy="298154"/>
          </a:xfrm>
          <a:custGeom>
            <a:avLst/>
            <a:gdLst/>
            <a:ahLst/>
            <a:cxnLst/>
            <a:rect r="r" b="b" t="t" l="l"/>
            <a:pathLst>
              <a:path h="298154" w="298154">
                <a:moveTo>
                  <a:pt x="0" y="0"/>
                </a:moveTo>
                <a:lnTo>
                  <a:pt x="298154" y="0"/>
                </a:lnTo>
                <a:lnTo>
                  <a:pt x="298154" y="298154"/>
                </a:lnTo>
                <a:lnTo>
                  <a:pt x="0" y="2981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458977" y="1308013"/>
            <a:ext cx="747888" cy="245868"/>
          </a:xfrm>
          <a:custGeom>
            <a:avLst/>
            <a:gdLst/>
            <a:ahLst/>
            <a:cxnLst/>
            <a:rect r="r" b="b" t="t" l="l"/>
            <a:pathLst>
              <a:path h="245868" w="747888">
                <a:moveTo>
                  <a:pt x="0" y="0"/>
                </a:moveTo>
                <a:lnTo>
                  <a:pt x="747888" y="0"/>
                </a:lnTo>
                <a:lnTo>
                  <a:pt x="747888" y="245868"/>
                </a:lnTo>
                <a:lnTo>
                  <a:pt x="0" y="2458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1604567" y="4130536"/>
            <a:ext cx="172107" cy="199256"/>
          </a:xfrm>
          <a:custGeom>
            <a:avLst/>
            <a:gdLst/>
            <a:ahLst/>
            <a:cxnLst/>
            <a:rect r="r" b="b" t="t" l="l"/>
            <a:pathLst>
              <a:path h="199256" w="172107">
                <a:moveTo>
                  <a:pt x="0" y="0"/>
                </a:moveTo>
                <a:lnTo>
                  <a:pt x="172107" y="0"/>
                </a:lnTo>
                <a:lnTo>
                  <a:pt x="172107" y="199256"/>
                </a:lnTo>
                <a:lnTo>
                  <a:pt x="0" y="19925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9604883" y="2521308"/>
            <a:ext cx="6872744" cy="3616968"/>
          </a:xfrm>
          <a:custGeom>
            <a:avLst/>
            <a:gdLst/>
            <a:ahLst/>
            <a:cxnLst/>
            <a:rect r="r" b="b" t="t" l="l"/>
            <a:pathLst>
              <a:path h="3616968" w="6872744">
                <a:moveTo>
                  <a:pt x="0" y="0"/>
                </a:moveTo>
                <a:lnTo>
                  <a:pt x="6872744" y="0"/>
                </a:lnTo>
                <a:lnTo>
                  <a:pt x="6872744" y="3616968"/>
                </a:lnTo>
                <a:lnTo>
                  <a:pt x="0" y="361696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-15983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1337715" y="5247234"/>
            <a:ext cx="8416246" cy="3118411"/>
            <a:chOff x="0" y="0"/>
            <a:chExt cx="11221661" cy="4157881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44561" y="2257774"/>
              <a:ext cx="11177100" cy="1900107"/>
            </a:xfrm>
            <a:custGeom>
              <a:avLst/>
              <a:gdLst/>
              <a:ahLst/>
              <a:cxnLst/>
              <a:rect r="r" b="b" t="t" l="l"/>
              <a:pathLst>
                <a:path h="1900107" w="11177100">
                  <a:moveTo>
                    <a:pt x="0" y="0"/>
                  </a:moveTo>
                  <a:lnTo>
                    <a:pt x="11177100" y="0"/>
                  </a:lnTo>
                  <a:lnTo>
                    <a:pt x="11177100" y="1900107"/>
                  </a:lnTo>
                  <a:lnTo>
                    <a:pt x="0" y="19001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0" t="0" r="0" b="0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1221661" cy="2087593"/>
            </a:xfrm>
            <a:custGeom>
              <a:avLst/>
              <a:gdLst/>
              <a:ahLst/>
              <a:cxnLst/>
              <a:rect r="r" b="b" t="t" l="l"/>
              <a:pathLst>
                <a:path h="2087593" w="11221661">
                  <a:moveTo>
                    <a:pt x="0" y="0"/>
                  </a:moveTo>
                  <a:lnTo>
                    <a:pt x="11221661" y="0"/>
                  </a:lnTo>
                  <a:lnTo>
                    <a:pt x="11221661" y="2087593"/>
                  </a:lnTo>
                  <a:lnTo>
                    <a:pt x="0" y="20875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 l="0" t="0" r="-21988" b="0"/>
              </a:stretch>
            </a:blip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6008865" y="459652"/>
            <a:ext cx="5745219" cy="7054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39"/>
              </a:lnSpc>
            </a:pPr>
            <a:r>
              <a:rPr lang="en-US" b="true" sz="4099" spc="-81">
                <a:solidFill>
                  <a:srgbClr val="000000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구현 과정 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1458977" y="1964623"/>
            <a:ext cx="3718920" cy="621667"/>
            <a:chOff x="0" y="0"/>
            <a:chExt cx="4958560" cy="828889"/>
          </a:xfrm>
        </p:grpSpPr>
        <p:grpSp>
          <p:nvGrpSpPr>
            <p:cNvPr name="Group 18" id="18"/>
            <p:cNvGrpSpPr/>
            <p:nvPr/>
          </p:nvGrpSpPr>
          <p:grpSpPr>
            <a:xfrm rot="0">
              <a:off x="0" y="0"/>
              <a:ext cx="3295559" cy="828889"/>
              <a:chOff x="0" y="0"/>
              <a:chExt cx="463540" cy="116588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463540" cy="116588"/>
              </a:xfrm>
              <a:custGeom>
                <a:avLst/>
                <a:gdLst/>
                <a:ahLst/>
                <a:cxnLst/>
                <a:rect r="r" b="b" t="t" l="l"/>
                <a:pathLst>
                  <a:path h="116588" w="463540">
                    <a:moveTo>
                      <a:pt x="0" y="0"/>
                    </a:moveTo>
                    <a:lnTo>
                      <a:pt x="463540" y="0"/>
                    </a:lnTo>
                    <a:lnTo>
                      <a:pt x="463540" y="116588"/>
                    </a:lnTo>
                    <a:lnTo>
                      <a:pt x="0" y="116588"/>
                    </a:lnTo>
                    <a:close/>
                  </a:path>
                </a:pathLst>
              </a:custGeom>
              <a:solidFill>
                <a:srgbClr val="222222"/>
              </a:solidFill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0" y="-47625"/>
                <a:ext cx="463540" cy="16421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Freeform 21" id="21"/>
            <p:cNvSpPr/>
            <p:nvPr/>
          </p:nvSpPr>
          <p:spPr>
            <a:xfrm flipH="false" flipV="false" rot="0">
              <a:off x="230169" y="227894"/>
              <a:ext cx="322266" cy="373101"/>
            </a:xfrm>
            <a:custGeom>
              <a:avLst/>
              <a:gdLst/>
              <a:ahLst/>
              <a:cxnLst/>
              <a:rect r="r" b="b" t="t" l="l"/>
              <a:pathLst>
                <a:path h="373101" w="322266">
                  <a:moveTo>
                    <a:pt x="0" y="0"/>
                  </a:moveTo>
                  <a:lnTo>
                    <a:pt x="322266" y="0"/>
                  </a:lnTo>
                  <a:lnTo>
                    <a:pt x="322266" y="373101"/>
                  </a:lnTo>
                  <a:lnTo>
                    <a:pt x="0" y="3731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2" id="22"/>
            <p:cNvSpPr txBox="true"/>
            <p:nvPr/>
          </p:nvSpPr>
          <p:spPr>
            <a:xfrm rot="0">
              <a:off x="761116" y="80835"/>
              <a:ext cx="4197444" cy="60054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735"/>
                </a:lnSpc>
              </a:pPr>
              <a:r>
                <a:rPr lang="en-US" b="true" sz="2668" spc="-53">
                  <a:solidFill>
                    <a:srgbClr val="FFFFFF"/>
                  </a:solidFill>
                  <a:latin typeface="TDTD순고딕 Bold"/>
                  <a:ea typeface="TDTD순고딕 Bold"/>
                  <a:cs typeface="TDTD순고딕 Bold"/>
                  <a:sym typeface="TDTD순고딕 Bold"/>
                </a:rPr>
                <a:t>소프트웨어</a:t>
              </a: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1458977" y="2600713"/>
            <a:ext cx="7038455" cy="1163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</a:pPr>
          </a:p>
          <a:p>
            <a:pPr algn="l">
              <a:lnSpc>
                <a:spcPts val="3079"/>
              </a:lnSpc>
            </a:pPr>
            <a:r>
              <a:rPr lang="en-US" sz="2199" spc="-87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2. </a:t>
            </a:r>
            <a:r>
              <a:rPr lang="en-US" sz="2199" spc="-87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yolo 설치 후 데이터셋의 yaml파일 경로를 첨부해 데이터셋을 로드하고 yolo v8n을 훈련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7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71135" y="1288963"/>
            <a:ext cx="15743650" cy="7916543"/>
            <a:chOff x="0" y="0"/>
            <a:chExt cx="4146476" cy="208501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146476" cy="2085015"/>
            </a:xfrm>
            <a:custGeom>
              <a:avLst/>
              <a:gdLst/>
              <a:ahLst/>
              <a:cxnLst/>
              <a:rect r="r" b="b" t="t" l="l"/>
              <a:pathLst>
                <a:path h="2085015" w="4146476">
                  <a:moveTo>
                    <a:pt x="0" y="0"/>
                  </a:moveTo>
                  <a:lnTo>
                    <a:pt x="4146476" y="0"/>
                  </a:lnTo>
                  <a:lnTo>
                    <a:pt x="4146476" y="2085015"/>
                  </a:lnTo>
                  <a:lnTo>
                    <a:pt x="0" y="2085015"/>
                  </a:lnTo>
                  <a:close/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146476" cy="21326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09650" y="1132366"/>
            <a:ext cx="15743650" cy="7916543"/>
            <a:chOff x="0" y="0"/>
            <a:chExt cx="4146476" cy="208501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146476" cy="2085015"/>
            </a:xfrm>
            <a:custGeom>
              <a:avLst/>
              <a:gdLst/>
              <a:ahLst/>
              <a:cxnLst/>
              <a:rect r="r" b="b" t="t" l="l"/>
              <a:pathLst>
                <a:path h="2085015" w="4146476">
                  <a:moveTo>
                    <a:pt x="0" y="0"/>
                  </a:moveTo>
                  <a:lnTo>
                    <a:pt x="4146476" y="0"/>
                  </a:lnTo>
                  <a:lnTo>
                    <a:pt x="4146476" y="2085015"/>
                  </a:lnTo>
                  <a:lnTo>
                    <a:pt x="0" y="2085015"/>
                  </a:ln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4146476" cy="21326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8" id="8"/>
          <p:cNvSpPr/>
          <p:nvPr/>
        </p:nvSpPr>
        <p:spPr>
          <a:xfrm>
            <a:off x="1173215" y="1759835"/>
            <a:ext cx="15743650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16328550" y="1255727"/>
            <a:ext cx="298154" cy="298154"/>
          </a:xfrm>
          <a:custGeom>
            <a:avLst/>
            <a:gdLst/>
            <a:ahLst/>
            <a:cxnLst/>
            <a:rect r="r" b="b" t="t" l="l"/>
            <a:pathLst>
              <a:path h="298154" w="298154">
                <a:moveTo>
                  <a:pt x="0" y="0"/>
                </a:moveTo>
                <a:lnTo>
                  <a:pt x="298154" y="0"/>
                </a:lnTo>
                <a:lnTo>
                  <a:pt x="298154" y="298154"/>
                </a:lnTo>
                <a:lnTo>
                  <a:pt x="0" y="2981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458977" y="1308013"/>
            <a:ext cx="747888" cy="245868"/>
          </a:xfrm>
          <a:custGeom>
            <a:avLst/>
            <a:gdLst/>
            <a:ahLst/>
            <a:cxnLst/>
            <a:rect r="r" b="b" t="t" l="l"/>
            <a:pathLst>
              <a:path h="245868" w="747888">
                <a:moveTo>
                  <a:pt x="0" y="0"/>
                </a:moveTo>
                <a:lnTo>
                  <a:pt x="747888" y="0"/>
                </a:lnTo>
                <a:lnTo>
                  <a:pt x="747888" y="245868"/>
                </a:lnTo>
                <a:lnTo>
                  <a:pt x="0" y="2458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458977" y="1964623"/>
            <a:ext cx="2471669" cy="621667"/>
            <a:chOff x="0" y="0"/>
            <a:chExt cx="463540" cy="11658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63540" cy="116588"/>
            </a:xfrm>
            <a:custGeom>
              <a:avLst/>
              <a:gdLst/>
              <a:ahLst/>
              <a:cxnLst/>
              <a:rect r="r" b="b" t="t" l="l"/>
              <a:pathLst>
                <a:path h="116588" w="463540">
                  <a:moveTo>
                    <a:pt x="0" y="0"/>
                  </a:moveTo>
                  <a:lnTo>
                    <a:pt x="463540" y="0"/>
                  </a:lnTo>
                  <a:lnTo>
                    <a:pt x="463540" y="116588"/>
                  </a:lnTo>
                  <a:lnTo>
                    <a:pt x="0" y="116588"/>
                  </a:lnTo>
                  <a:close/>
                </a:path>
              </a:pathLst>
            </a:custGeom>
            <a:solidFill>
              <a:srgbClr val="222222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47625"/>
              <a:ext cx="463540" cy="1642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631604" y="2135544"/>
            <a:ext cx="241699" cy="279826"/>
          </a:xfrm>
          <a:custGeom>
            <a:avLst/>
            <a:gdLst/>
            <a:ahLst/>
            <a:cxnLst/>
            <a:rect r="r" b="b" t="t" l="l"/>
            <a:pathLst>
              <a:path h="279826" w="241699">
                <a:moveTo>
                  <a:pt x="0" y="0"/>
                </a:moveTo>
                <a:lnTo>
                  <a:pt x="241700" y="0"/>
                </a:lnTo>
                <a:lnTo>
                  <a:pt x="241700" y="279825"/>
                </a:lnTo>
                <a:lnTo>
                  <a:pt x="0" y="27982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1604567" y="4130536"/>
            <a:ext cx="172107" cy="199256"/>
          </a:xfrm>
          <a:custGeom>
            <a:avLst/>
            <a:gdLst/>
            <a:ahLst/>
            <a:cxnLst/>
            <a:rect r="r" b="b" t="t" l="l"/>
            <a:pathLst>
              <a:path h="199256" w="172107">
                <a:moveTo>
                  <a:pt x="0" y="0"/>
                </a:moveTo>
                <a:lnTo>
                  <a:pt x="172107" y="0"/>
                </a:lnTo>
                <a:lnTo>
                  <a:pt x="172107" y="199256"/>
                </a:lnTo>
                <a:lnTo>
                  <a:pt x="0" y="19925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696140" y="4691742"/>
            <a:ext cx="14895719" cy="2041144"/>
          </a:xfrm>
          <a:custGeom>
            <a:avLst/>
            <a:gdLst/>
            <a:ahLst/>
            <a:cxnLst/>
            <a:rect r="r" b="b" t="t" l="l"/>
            <a:pathLst>
              <a:path h="2041144" w="14895719">
                <a:moveTo>
                  <a:pt x="0" y="0"/>
                </a:moveTo>
                <a:lnTo>
                  <a:pt x="14895720" y="0"/>
                </a:lnTo>
                <a:lnTo>
                  <a:pt x="14895720" y="2041144"/>
                </a:lnTo>
                <a:lnTo>
                  <a:pt x="0" y="204114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-26003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6031455" y="426881"/>
            <a:ext cx="5745219" cy="7054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39"/>
              </a:lnSpc>
            </a:pPr>
            <a:r>
              <a:rPr lang="en-US" b="true" sz="4099" spc="-81">
                <a:solidFill>
                  <a:srgbClr val="000000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구현 과정 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029815" y="2008580"/>
            <a:ext cx="3148083" cy="4670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35"/>
              </a:lnSpc>
            </a:pPr>
            <a:r>
              <a:rPr lang="en-US" b="true" sz="2668" spc="-53">
                <a:solidFill>
                  <a:srgbClr val="FFFFFF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소프트웨어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696140" y="3119690"/>
            <a:ext cx="5310306" cy="772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 spc="-87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cv와 yolo import하고</a:t>
            </a:r>
          </a:p>
          <a:p>
            <a:pPr algn="l">
              <a:lnSpc>
                <a:spcPts val="3079"/>
              </a:lnSpc>
            </a:pPr>
            <a:r>
              <a:rPr lang="en-US" sz="2199" spc="-87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model에 훈련시킨 최상의 모델 주소 입력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7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71135" y="1288963"/>
            <a:ext cx="15743650" cy="7916543"/>
            <a:chOff x="0" y="0"/>
            <a:chExt cx="4146476" cy="208501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146476" cy="2085015"/>
            </a:xfrm>
            <a:custGeom>
              <a:avLst/>
              <a:gdLst/>
              <a:ahLst/>
              <a:cxnLst/>
              <a:rect r="r" b="b" t="t" l="l"/>
              <a:pathLst>
                <a:path h="2085015" w="4146476">
                  <a:moveTo>
                    <a:pt x="0" y="0"/>
                  </a:moveTo>
                  <a:lnTo>
                    <a:pt x="4146476" y="0"/>
                  </a:lnTo>
                  <a:lnTo>
                    <a:pt x="4146476" y="2085015"/>
                  </a:lnTo>
                  <a:lnTo>
                    <a:pt x="0" y="2085015"/>
                  </a:lnTo>
                  <a:close/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146476" cy="21326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00125" y="1132366"/>
            <a:ext cx="15743650" cy="7916543"/>
            <a:chOff x="0" y="0"/>
            <a:chExt cx="4146476" cy="208501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146476" cy="2085015"/>
            </a:xfrm>
            <a:custGeom>
              <a:avLst/>
              <a:gdLst/>
              <a:ahLst/>
              <a:cxnLst/>
              <a:rect r="r" b="b" t="t" l="l"/>
              <a:pathLst>
                <a:path h="2085015" w="4146476">
                  <a:moveTo>
                    <a:pt x="0" y="0"/>
                  </a:moveTo>
                  <a:lnTo>
                    <a:pt x="4146476" y="0"/>
                  </a:lnTo>
                  <a:lnTo>
                    <a:pt x="4146476" y="2085015"/>
                  </a:lnTo>
                  <a:lnTo>
                    <a:pt x="0" y="2085015"/>
                  </a:ln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4146476" cy="21326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8" id="8"/>
          <p:cNvSpPr/>
          <p:nvPr/>
        </p:nvSpPr>
        <p:spPr>
          <a:xfrm>
            <a:off x="1173215" y="1759835"/>
            <a:ext cx="15743650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16328550" y="1255727"/>
            <a:ext cx="298154" cy="298154"/>
          </a:xfrm>
          <a:custGeom>
            <a:avLst/>
            <a:gdLst/>
            <a:ahLst/>
            <a:cxnLst/>
            <a:rect r="r" b="b" t="t" l="l"/>
            <a:pathLst>
              <a:path h="298154" w="298154">
                <a:moveTo>
                  <a:pt x="0" y="0"/>
                </a:moveTo>
                <a:lnTo>
                  <a:pt x="298154" y="0"/>
                </a:lnTo>
                <a:lnTo>
                  <a:pt x="298154" y="298154"/>
                </a:lnTo>
                <a:lnTo>
                  <a:pt x="0" y="2981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458977" y="1308013"/>
            <a:ext cx="747888" cy="245868"/>
          </a:xfrm>
          <a:custGeom>
            <a:avLst/>
            <a:gdLst/>
            <a:ahLst/>
            <a:cxnLst/>
            <a:rect r="r" b="b" t="t" l="l"/>
            <a:pathLst>
              <a:path h="245868" w="747888">
                <a:moveTo>
                  <a:pt x="0" y="0"/>
                </a:moveTo>
                <a:lnTo>
                  <a:pt x="747888" y="0"/>
                </a:lnTo>
                <a:lnTo>
                  <a:pt x="747888" y="245868"/>
                </a:lnTo>
                <a:lnTo>
                  <a:pt x="0" y="2458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1604567" y="4130536"/>
            <a:ext cx="172107" cy="199256"/>
          </a:xfrm>
          <a:custGeom>
            <a:avLst/>
            <a:gdLst/>
            <a:ahLst/>
            <a:cxnLst/>
            <a:rect r="r" b="b" t="t" l="l"/>
            <a:pathLst>
              <a:path h="199256" w="172107">
                <a:moveTo>
                  <a:pt x="0" y="0"/>
                </a:moveTo>
                <a:lnTo>
                  <a:pt x="172107" y="0"/>
                </a:lnTo>
                <a:lnTo>
                  <a:pt x="172107" y="199256"/>
                </a:lnTo>
                <a:lnTo>
                  <a:pt x="0" y="19925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4719312" y="3300665"/>
            <a:ext cx="5875605" cy="5266011"/>
          </a:xfrm>
          <a:custGeom>
            <a:avLst/>
            <a:gdLst/>
            <a:ahLst/>
            <a:cxnLst/>
            <a:rect r="r" b="b" t="t" l="l"/>
            <a:pathLst>
              <a:path h="5266011" w="5875605">
                <a:moveTo>
                  <a:pt x="0" y="0"/>
                </a:moveTo>
                <a:lnTo>
                  <a:pt x="5875605" y="0"/>
                </a:lnTo>
                <a:lnTo>
                  <a:pt x="5875605" y="5266011"/>
                </a:lnTo>
                <a:lnTo>
                  <a:pt x="0" y="526601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12612105" y="1964623"/>
            <a:ext cx="3716446" cy="6708568"/>
            <a:chOff x="0" y="0"/>
            <a:chExt cx="4955261" cy="8944757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3759496" cy="4762311"/>
            </a:xfrm>
            <a:custGeom>
              <a:avLst/>
              <a:gdLst/>
              <a:ahLst/>
              <a:cxnLst/>
              <a:rect r="r" b="b" t="t" l="l"/>
              <a:pathLst>
                <a:path h="4762311" w="3759496">
                  <a:moveTo>
                    <a:pt x="0" y="0"/>
                  </a:moveTo>
                  <a:lnTo>
                    <a:pt x="3759496" y="0"/>
                  </a:lnTo>
                  <a:lnTo>
                    <a:pt x="3759496" y="4762311"/>
                  </a:lnTo>
                  <a:lnTo>
                    <a:pt x="0" y="4762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0" t="-22005" r="0" b="-48681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1343669" y="4299530"/>
              <a:ext cx="3611592" cy="4645227"/>
            </a:xfrm>
            <a:custGeom>
              <a:avLst/>
              <a:gdLst/>
              <a:ahLst/>
              <a:cxnLst/>
              <a:rect r="r" b="b" t="t" l="l"/>
              <a:pathLst>
                <a:path h="4645227" w="3611592">
                  <a:moveTo>
                    <a:pt x="0" y="0"/>
                  </a:moveTo>
                  <a:lnTo>
                    <a:pt x="3611592" y="0"/>
                  </a:lnTo>
                  <a:lnTo>
                    <a:pt x="3611592" y="4645227"/>
                  </a:lnTo>
                  <a:lnTo>
                    <a:pt x="0" y="46452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 l="0" t="-32622" r="0" b="-35482"/>
              </a:stretch>
            </a:blip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5945401" y="323214"/>
            <a:ext cx="5745219" cy="7054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39"/>
              </a:lnSpc>
            </a:pPr>
            <a:r>
              <a:rPr lang="en-US" b="true" sz="4099" spc="-81">
                <a:solidFill>
                  <a:srgbClr val="000000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구현 과정 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1458977" y="1964623"/>
            <a:ext cx="3718920" cy="621667"/>
            <a:chOff x="0" y="0"/>
            <a:chExt cx="4958560" cy="828889"/>
          </a:xfrm>
        </p:grpSpPr>
        <p:grpSp>
          <p:nvGrpSpPr>
            <p:cNvPr name="Group 18" id="18"/>
            <p:cNvGrpSpPr/>
            <p:nvPr/>
          </p:nvGrpSpPr>
          <p:grpSpPr>
            <a:xfrm rot="0">
              <a:off x="0" y="0"/>
              <a:ext cx="3295559" cy="828889"/>
              <a:chOff x="0" y="0"/>
              <a:chExt cx="463540" cy="116588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463540" cy="116588"/>
              </a:xfrm>
              <a:custGeom>
                <a:avLst/>
                <a:gdLst/>
                <a:ahLst/>
                <a:cxnLst/>
                <a:rect r="r" b="b" t="t" l="l"/>
                <a:pathLst>
                  <a:path h="116588" w="463540">
                    <a:moveTo>
                      <a:pt x="0" y="0"/>
                    </a:moveTo>
                    <a:lnTo>
                      <a:pt x="463540" y="0"/>
                    </a:lnTo>
                    <a:lnTo>
                      <a:pt x="463540" y="116588"/>
                    </a:lnTo>
                    <a:lnTo>
                      <a:pt x="0" y="116588"/>
                    </a:lnTo>
                    <a:close/>
                  </a:path>
                </a:pathLst>
              </a:custGeom>
              <a:solidFill>
                <a:srgbClr val="222222"/>
              </a:solidFill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0" y="-47625"/>
                <a:ext cx="463540" cy="16421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Freeform 21" id="21"/>
            <p:cNvSpPr/>
            <p:nvPr/>
          </p:nvSpPr>
          <p:spPr>
            <a:xfrm flipH="false" flipV="false" rot="0">
              <a:off x="230169" y="227894"/>
              <a:ext cx="322266" cy="373101"/>
            </a:xfrm>
            <a:custGeom>
              <a:avLst/>
              <a:gdLst/>
              <a:ahLst/>
              <a:cxnLst/>
              <a:rect r="r" b="b" t="t" l="l"/>
              <a:pathLst>
                <a:path h="373101" w="322266">
                  <a:moveTo>
                    <a:pt x="0" y="0"/>
                  </a:moveTo>
                  <a:lnTo>
                    <a:pt x="322266" y="0"/>
                  </a:lnTo>
                  <a:lnTo>
                    <a:pt x="322266" y="373101"/>
                  </a:lnTo>
                  <a:lnTo>
                    <a:pt x="0" y="3731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2" id="22"/>
            <p:cNvSpPr txBox="true"/>
            <p:nvPr/>
          </p:nvSpPr>
          <p:spPr>
            <a:xfrm rot="0">
              <a:off x="761116" y="80835"/>
              <a:ext cx="4197444" cy="60054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735"/>
                </a:lnSpc>
              </a:pPr>
              <a:r>
                <a:rPr lang="en-US" b="true" sz="2668" spc="-53">
                  <a:solidFill>
                    <a:srgbClr val="FFFFFF"/>
                  </a:solidFill>
                  <a:latin typeface="TDTD순고딕 Bold"/>
                  <a:ea typeface="TDTD순고딕 Bold"/>
                  <a:cs typeface="TDTD순고딕 Bold"/>
                  <a:sym typeface="TDTD순고딕 Bold"/>
                </a:rPr>
                <a:t>소프트웨어</a:t>
              </a: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1458977" y="2434919"/>
            <a:ext cx="5577561" cy="1163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</a:pPr>
          </a:p>
          <a:p>
            <a:pPr algn="l">
              <a:lnSpc>
                <a:spcPts val="3079"/>
              </a:lnSpc>
            </a:pPr>
            <a:r>
              <a:rPr lang="en-US" sz="2199" spc="-87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2. 훈련된 yolo모델을 vscode에서 시현해보고 </a:t>
            </a:r>
          </a:p>
          <a:p>
            <a:pPr algn="l">
              <a:lnSpc>
                <a:spcPts val="3079"/>
              </a:lnSpc>
            </a:pPr>
            <a:r>
              <a:rPr lang="en-US" sz="2199" spc="-87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   성능 확인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7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71135" y="1288963"/>
            <a:ext cx="15743650" cy="7916543"/>
            <a:chOff x="0" y="0"/>
            <a:chExt cx="4146476" cy="208501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146476" cy="2085015"/>
            </a:xfrm>
            <a:custGeom>
              <a:avLst/>
              <a:gdLst/>
              <a:ahLst/>
              <a:cxnLst/>
              <a:rect r="r" b="b" t="t" l="l"/>
              <a:pathLst>
                <a:path h="2085015" w="4146476">
                  <a:moveTo>
                    <a:pt x="0" y="0"/>
                  </a:moveTo>
                  <a:lnTo>
                    <a:pt x="4146476" y="0"/>
                  </a:lnTo>
                  <a:lnTo>
                    <a:pt x="4146476" y="2085015"/>
                  </a:lnTo>
                  <a:lnTo>
                    <a:pt x="0" y="2085015"/>
                  </a:lnTo>
                  <a:close/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146476" cy="21326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09650" y="1132366"/>
            <a:ext cx="15743650" cy="7916543"/>
            <a:chOff x="0" y="0"/>
            <a:chExt cx="4146476" cy="208501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146476" cy="2085015"/>
            </a:xfrm>
            <a:custGeom>
              <a:avLst/>
              <a:gdLst/>
              <a:ahLst/>
              <a:cxnLst/>
              <a:rect r="r" b="b" t="t" l="l"/>
              <a:pathLst>
                <a:path h="2085015" w="4146476">
                  <a:moveTo>
                    <a:pt x="0" y="0"/>
                  </a:moveTo>
                  <a:lnTo>
                    <a:pt x="4146476" y="0"/>
                  </a:lnTo>
                  <a:lnTo>
                    <a:pt x="4146476" y="2085015"/>
                  </a:lnTo>
                  <a:lnTo>
                    <a:pt x="0" y="2085015"/>
                  </a:ln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4146476" cy="21326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8" id="8"/>
          <p:cNvSpPr/>
          <p:nvPr/>
        </p:nvSpPr>
        <p:spPr>
          <a:xfrm>
            <a:off x="1173215" y="1759835"/>
            <a:ext cx="15743650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16328550" y="1255727"/>
            <a:ext cx="298154" cy="298154"/>
          </a:xfrm>
          <a:custGeom>
            <a:avLst/>
            <a:gdLst/>
            <a:ahLst/>
            <a:cxnLst/>
            <a:rect r="r" b="b" t="t" l="l"/>
            <a:pathLst>
              <a:path h="298154" w="298154">
                <a:moveTo>
                  <a:pt x="0" y="0"/>
                </a:moveTo>
                <a:lnTo>
                  <a:pt x="298154" y="0"/>
                </a:lnTo>
                <a:lnTo>
                  <a:pt x="298154" y="298154"/>
                </a:lnTo>
                <a:lnTo>
                  <a:pt x="0" y="2981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458977" y="1308013"/>
            <a:ext cx="747888" cy="245868"/>
          </a:xfrm>
          <a:custGeom>
            <a:avLst/>
            <a:gdLst/>
            <a:ahLst/>
            <a:cxnLst/>
            <a:rect r="r" b="b" t="t" l="l"/>
            <a:pathLst>
              <a:path h="245868" w="747888">
                <a:moveTo>
                  <a:pt x="0" y="0"/>
                </a:moveTo>
                <a:lnTo>
                  <a:pt x="747888" y="0"/>
                </a:lnTo>
                <a:lnTo>
                  <a:pt x="747888" y="245868"/>
                </a:lnTo>
                <a:lnTo>
                  <a:pt x="0" y="2458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1604567" y="4130536"/>
            <a:ext cx="172107" cy="199256"/>
          </a:xfrm>
          <a:custGeom>
            <a:avLst/>
            <a:gdLst/>
            <a:ahLst/>
            <a:cxnLst/>
            <a:rect r="r" b="b" t="t" l="l"/>
            <a:pathLst>
              <a:path h="199256" w="172107">
                <a:moveTo>
                  <a:pt x="0" y="0"/>
                </a:moveTo>
                <a:lnTo>
                  <a:pt x="172107" y="0"/>
                </a:lnTo>
                <a:lnTo>
                  <a:pt x="172107" y="199256"/>
                </a:lnTo>
                <a:lnTo>
                  <a:pt x="0" y="19925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6574304" y="3984780"/>
            <a:ext cx="6816359" cy="3935739"/>
          </a:xfrm>
          <a:custGeom>
            <a:avLst/>
            <a:gdLst/>
            <a:ahLst/>
            <a:cxnLst/>
            <a:rect r="r" b="b" t="t" l="l"/>
            <a:pathLst>
              <a:path h="3935739" w="6816359">
                <a:moveTo>
                  <a:pt x="0" y="0"/>
                </a:moveTo>
                <a:lnTo>
                  <a:pt x="6816359" y="0"/>
                </a:lnTo>
                <a:lnTo>
                  <a:pt x="6816359" y="3935738"/>
                </a:lnTo>
                <a:lnTo>
                  <a:pt x="0" y="393573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-3481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3516333" y="2732192"/>
            <a:ext cx="2627067" cy="2358445"/>
          </a:xfrm>
          <a:custGeom>
            <a:avLst/>
            <a:gdLst/>
            <a:ahLst/>
            <a:cxnLst/>
            <a:rect r="r" b="b" t="t" l="l"/>
            <a:pathLst>
              <a:path h="2358445" w="2627067">
                <a:moveTo>
                  <a:pt x="0" y="0"/>
                </a:moveTo>
                <a:lnTo>
                  <a:pt x="2627067" y="0"/>
                </a:lnTo>
                <a:lnTo>
                  <a:pt x="2627067" y="2358446"/>
                </a:lnTo>
                <a:lnTo>
                  <a:pt x="0" y="235844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-15781" r="0" b="-32738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3516333" y="5515787"/>
            <a:ext cx="2627067" cy="2404731"/>
          </a:xfrm>
          <a:custGeom>
            <a:avLst/>
            <a:gdLst/>
            <a:ahLst/>
            <a:cxnLst/>
            <a:rect r="r" b="b" t="t" l="l"/>
            <a:pathLst>
              <a:path h="2404731" w="2627067">
                <a:moveTo>
                  <a:pt x="0" y="0"/>
                </a:moveTo>
                <a:lnTo>
                  <a:pt x="2627067" y="0"/>
                </a:lnTo>
                <a:lnTo>
                  <a:pt x="2627067" y="2404731"/>
                </a:lnTo>
                <a:lnTo>
                  <a:pt x="0" y="2404731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-14266" r="0" b="-31394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6172430" y="2192032"/>
            <a:ext cx="5745219" cy="7054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39"/>
              </a:lnSpc>
            </a:pPr>
            <a:r>
              <a:rPr lang="en-US" b="true" sz="4099" spc="-81">
                <a:solidFill>
                  <a:srgbClr val="000000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구현 과정 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1458977" y="1964623"/>
            <a:ext cx="3718920" cy="621667"/>
            <a:chOff x="0" y="0"/>
            <a:chExt cx="4958560" cy="828889"/>
          </a:xfrm>
        </p:grpSpPr>
        <p:grpSp>
          <p:nvGrpSpPr>
            <p:cNvPr name="Group 17" id="17"/>
            <p:cNvGrpSpPr/>
            <p:nvPr/>
          </p:nvGrpSpPr>
          <p:grpSpPr>
            <a:xfrm rot="0">
              <a:off x="0" y="0"/>
              <a:ext cx="3295559" cy="828889"/>
              <a:chOff x="0" y="0"/>
              <a:chExt cx="463540" cy="116588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463540" cy="116588"/>
              </a:xfrm>
              <a:custGeom>
                <a:avLst/>
                <a:gdLst/>
                <a:ahLst/>
                <a:cxnLst/>
                <a:rect r="r" b="b" t="t" l="l"/>
                <a:pathLst>
                  <a:path h="116588" w="463540">
                    <a:moveTo>
                      <a:pt x="0" y="0"/>
                    </a:moveTo>
                    <a:lnTo>
                      <a:pt x="463540" y="0"/>
                    </a:lnTo>
                    <a:lnTo>
                      <a:pt x="463540" y="116588"/>
                    </a:lnTo>
                    <a:lnTo>
                      <a:pt x="0" y="116588"/>
                    </a:lnTo>
                    <a:close/>
                  </a:path>
                </a:pathLst>
              </a:custGeom>
              <a:solidFill>
                <a:srgbClr val="222222"/>
              </a:solidFill>
            </p:spPr>
          </p:sp>
          <p:sp>
            <p:nvSpPr>
              <p:cNvPr name="TextBox 19" id="19"/>
              <p:cNvSpPr txBox="true"/>
              <p:nvPr/>
            </p:nvSpPr>
            <p:spPr>
              <a:xfrm>
                <a:off x="0" y="-47625"/>
                <a:ext cx="463540" cy="16421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Freeform 20" id="20"/>
            <p:cNvSpPr/>
            <p:nvPr/>
          </p:nvSpPr>
          <p:spPr>
            <a:xfrm flipH="false" flipV="false" rot="0">
              <a:off x="230169" y="227894"/>
              <a:ext cx="322266" cy="373101"/>
            </a:xfrm>
            <a:custGeom>
              <a:avLst/>
              <a:gdLst/>
              <a:ahLst/>
              <a:cxnLst/>
              <a:rect r="r" b="b" t="t" l="l"/>
              <a:pathLst>
                <a:path h="373101" w="322266">
                  <a:moveTo>
                    <a:pt x="0" y="0"/>
                  </a:moveTo>
                  <a:lnTo>
                    <a:pt x="322266" y="0"/>
                  </a:lnTo>
                  <a:lnTo>
                    <a:pt x="322266" y="373101"/>
                  </a:lnTo>
                  <a:lnTo>
                    <a:pt x="0" y="3731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1" id="21"/>
            <p:cNvSpPr txBox="true"/>
            <p:nvPr/>
          </p:nvSpPr>
          <p:spPr>
            <a:xfrm rot="0">
              <a:off x="761116" y="80835"/>
              <a:ext cx="4197444" cy="60054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735"/>
                </a:lnSpc>
              </a:pPr>
              <a:r>
                <a:rPr lang="en-US" b="true" sz="2668" spc="-53">
                  <a:solidFill>
                    <a:srgbClr val="FFFFFF"/>
                  </a:solidFill>
                  <a:latin typeface="TDTD순고딕 Bold"/>
                  <a:ea typeface="TDTD순고딕 Bold"/>
                  <a:cs typeface="TDTD순고딕 Bold"/>
                  <a:sym typeface="TDTD순고딕 Bold"/>
                </a:rPr>
                <a:t>하드웨어</a:t>
              </a: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1669033" y="2808764"/>
            <a:ext cx="4905271" cy="6240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 spc="-87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3. 근무모</a:t>
            </a:r>
          </a:p>
          <a:p>
            <a:pPr algn="l">
              <a:lnSpc>
                <a:spcPts val="3079"/>
              </a:lnSpc>
            </a:pPr>
          </a:p>
          <a:p>
            <a:pPr algn="l">
              <a:lnSpc>
                <a:spcPts val="3079"/>
              </a:lnSpc>
            </a:pPr>
            <a:r>
              <a:rPr lang="en-US" sz="2199" spc="-87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아두이노 카메라 (esp 32cam): 카메라 영상 출력</a:t>
            </a:r>
          </a:p>
          <a:p>
            <a:pPr algn="l">
              <a:lnSpc>
                <a:spcPts val="3079"/>
              </a:lnSpc>
            </a:pPr>
          </a:p>
          <a:p>
            <a:pPr algn="l">
              <a:lnSpc>
                <a:spcPts val="3079"/>
              </a:lnSpc>
            </a:pPr>
            <a:r>
              <a:rPr lang="en-US" sz="2199" spc="-87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파이썬 코드: Flask 웹 서버 생성,</a:t>
            </a:r>
          </a:p>
          <a:p>
            <a:pPr algn="l">
              <a:lnSpc>
                <a:spcPts val="3079"/>
              </a:lnSpc>
            </a:pPr>
            <a:r>
              <a:rPr lang="en-US" sz="2199" spc="-87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Yolo적용 →추출 객체 정보 웹 서버에 출력</a:t>
            </a:r>
          </a:p>
          <a:p>
            <a:pPr algn="l">
              <a:lnSpc>
                <a:spcPts val="3079"/>
              </a:lnSpc>
            </a:pPr>
          </a:p>
          <a:p>
            <a:pPr algn="l">
              <a:lnSpc>
                <a:spcPts val="3079"/>
              </a:lnSpc>
            </a:pPr>
            <a:r>
              <a:rPr lang="en-US" sz="2199" spc="-87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아두이노 와이파이 (개발보드 d1 r2): Flask 웹 서버의 문자열 파싱</a:t>
            </a:r>
          </a:p>
          <a:p>
            <a:pPr algn="l">
              <a:lnSpc>
                <a:spcPts val="3079"/>
              </a:lnSpc>
            </a:pPr>
          </a:p>
          <a:p>
            <a:pPr algn="l">
              <a:lnSpc>
                <a:spcPts val="3079"/>
              </a:lnSpc>
            </a:pPr>
            <a:r>
              <a:rPr lang="en-US" sz="2199" spc="-87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→ LED 센서로 결과 전달 </a:t>
            </a:r>
          </a:p>
          <a:p>
            <a:pPr algn="l">
              <a:lnSpc>
                <a:spcPts val="3079"/>
              </a:lnSpc>
            </a:pPr>
            <a:r>
              <a:rPr lang="en-US" sz="2199" spc="-87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(빨: 사람, 주: 손, 초: X)</a:t>
            </a:r>
          </a:p>
          <a:p>
            <a:pPr algn="l">
              <a:lnSpc>
                <a:spcPts val="3079"/>
              </a:lnSpc>
            </a:pPr>
          </a:p>
          <a:p>
            <a:pPr algn="l">
              <a:lnSpc>
                <a:spcPts val="3079"/>
              </a:lnSpc>
            </a:pPr>
          </a:p>
          <a:p>
            <a:pPr algn="l">
              <a:lnSpc>
                <a:spcPts val="3079"/>
              </a:lnSpc>
            </a:pP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7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71135" y="1288963"/>
            <a:ext cx="15743650" cy="7916543"/>
            <a:chOff x="0" y="0"/>
            <a:chExt cx="4146476" cy="208501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146476" cy="2085015"/>
            </a:xfrm>
            <a:custGeom>
              <a:avLst/>
              <a:gdLst/>
              <a:ahLst/>
              <a:cxnLst/>
              <a:rect r="r" b="b" t="t" l="l"/>
              <a:pathLst>
                <a:path h="2085015" w="4146476">
                  <a:moveTo>
                    <a:pt x="0" y="0"/>
                  </a:moveTo>
                  <a:lnTo>
                    <a:pt x="4146476" y="0"/>
                  </a:lnTo>
                  <a:lnTo>
                    <a:pt x="4146476" y="2085015"/>
                  </a:lnTo>
                  <a:lnTo>
                    <a:pt x="0" y="2085015"/>
                  </a:lnTo>
                  <a:close/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146476" cy="21326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8700" y="1185228"/>
            <a:ext cx="15743650" cy="7916543"/>
            <a:chOff x="0" y="0"/>
            <a:chExt cx="4146476" cy="208501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146476" cy="2085015"/>
            </a:xfrm>
            <a:custGeom>
              <a:avLst/>
              <a:gdLst/>
              <a:ahLst/>
              <a:cxnLst/>
              <a:rect r="r" b="b" t="t" l="l"/>
              <a:pathLst>
                <a:path h="2085015" w="4146476">
                  <a:moveTo>
                    <a:pt x="0" y="0"/>
                  </a:moveTo>
                  <a:lnTo>
                    <a:pt x="4146476" y="0"/>
                  </a:lnTo>
                  <a:lnTo>
                    <a:pt x="4146476" y="2085015"/>
                  </a:lnTo>
                  <a:lnTo>
                    <a:pt x="0" y="2085015"/>
                  </a:ln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4146476" cy="21326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8" id="8"/>
          <p:cNvSpPr/>
          <p:nvPr/>
        </p:nvSpPr>
        <p:spPr>
          <a:xfrm>
            <a:off x="1173215" y="1759835"/>
            <a:ext cx="15743650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16328550" y="1255727"/>
            <a:ext cx="298154" cy="298154"/>
          </a:xfrm>
          <a:custGeom>
            <a:avLst/>
            <a:gdLst/>
            <a:ahLst/>
            <a:cxnLst/>
            <a:rect r="r" b="b" t="t" l="l"/>
            <a:pathLst>
              <a:path h="298154" w="298154">
                <a:moveTo>
                  <a:pt x="0" y="0"/>
                </a:moveTo>
                <a:lnTo>
                  <a:pt x="298154" y="0"/>
                </a:lnTo>
                <a:lnTo>
                  <a:pt x="298154" y="298154"/>
                </a:lnTo>
                <a:lnTo>
                  <a:pt x="0" y="2981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458977" y="1308013"/>
            <a:ext cx="747888" cy="245868"/>
          </a:xfrm>
          <a:custGeom>
            <a:avLst/>
            <a:gdLst/>
            <a:ahLst/>
            <a:cxnLst/>
            <a:rect r="r" b="b" t="t" l="l"/>
            <a:pathLst>
              <a:path h="245868" w="747888">
                <a:moveTo>
                  <a:pt x="0" y="0"/>
                </a:moveTo>
                <a:lnTo>
                  <a:pt x="747888" y="0"/>
                </a:lnTo>
                <a:lnTo>
                  <a:pt x="747888" y="245868"/>
                </a:lnTo>
                <a:lnTo>
                  <a:pt x="0" y="2458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903612" y="3258939"/>
            <a:ext cx="241699" cy="279826"/>
          </a:xfrm>
          <a:custGeom>
            <a:avLst/>
            <a:gdLst/>
            <a:ahLst/>
            <a:cxnLst/>
            <a:rect r="r" b="b" t="t" l="l"/>
            <a:pathLst>
              <a:path h="279826" w="241699">
                <a:moveTo>
                  <a:pt x="0" y="0"/>
                </a:moveTo>
                <a:lnTo>
                  <a:pt x="241699" y="0"/>
                </a:lnTo>
                <a:lnTo>
                  <a:pt x="241699" y="279825"/>
                </a:lnTo>
                <a:lnTo>
                  <a:pt x="0" y="27982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1604567" y="4130536"/>
            <a:ext cx="172107" cy="199256"/>
          </a:xfrm>
          <a:custGeom>
            <a:avLst/>
            <a:gdLst/>
            <a:ahLst/>
            <a:cxnLst/>
            <a:rect r="r" b="b" t="t" l="l"/>
            <a:pathLst>
              <a:path h="199256" w="172107">
                <a:moveTo>
                  <a:pt x="0" y="0"/>
                </a:moveTo>
                <a:lnTo>
                  <a:pt x="172107" y="0"/>
                </a:lnTo>
                <a:lnTo>
                  <a:pt x="172107" y="199256"/>
                </a:lnTo>
                <a:lnTo>
                  <a:pt x="0" y="19925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13" id="13">
            <a:hlinkClick action="ppaction://media"/>
          </p:cNvPr>
          <p:cNvPicPr>
            <a:picLocks noChangeAspect="true"/>
          </p:cNvPicPr>
          <p:nvPr>
            <a:videoFile r:link="rId10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9"/>
          <a:srcRect l="0" t="0" r="0" b="0"/>
          <a:stretch>
            <a:fillRect/>
          </a:stretch>
        </p:blipFill>
        <p:spPr>
          <a:xfrm flipH="false" flipV="false" rot="0">
            <a:off x="3240126" y="1836035"/>
            <a:ext cx="11807747" cy="718038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</p:timing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7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71135" y="1288963"/>
            <a:ext cx="15743650" cy="7916543"/>
            <a:chOff x="0" y="0"/>
            <a:chExt cx="4146476" cy="208501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146476" cy="2085015"/>
            </a:xfrm>
            <a:custGeom>
              <a:avLst/>
              <a:gdLst/>
              <a:ahLst/>
              <a:cxnLst/>
              <a:rect r="r" b="b" t="t" l="l"/>
              <a:pathLst>
                <a:path h="2085015" w="4146476">
                  <a:moveTo>
                    <a:pt x="0" y="0"/>
                  </a:moveTo>
                  <a:lnTo>
                    <a:pt x="4146476" y="0"/>
                  </a:lnTo>
                  <a:lnTo>
                    <a:pt x="4146476" y="2085015"/>
                  </a:lnTo>
                  <a:lnTo>
                    <a:pt x="0" y="2085015"/>
                  </a:lnTo>
                  <a:close/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146476" cy="21326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8700" y="1185228"/>
            <a:ext cx="15743650" cy="7916543"/>
            <a:chOff x="0" y="0"/>
            <a:chExt cx="4146476" cy="208501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146476" cy="2085015"/>
            </a:xfrm>
            <a:custGeom>
              <a:avLst/>
              <a:gdLst/>
              <a:ahLst/>
              <a:cxnLst/>
              <a:rect r="r" b="b" t="t" l="l"/>
              <a:pathLst>
                <a:path h="2085015" w="4146476">
                  <a:moveTo>
                    <a:pt x="0" y="0"/>
                  </a:moveTo>
                  <a:lnTo>
                    <a:pt x="4146476" y="0"/>
                  </a:lnTo>
                  <a:lnTo>
                    <a:pt x="4146476" y="2085015"/>
                  </a:lnTo>
                  <a:lnTo>
                    <a:pt x="0" y="2085015"/>
                  </a:ln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4146476" cy="21326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8" id="8"/>
          <p:cNvSpPr/>
          <p:nvPr/>
        </p:nvSpPr>
        <p:spPr>
          <a:xfrm>
            <a:off x="1173215" y="1759835"/>
            <a:ext cx="15743650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16328550" y="1255727"/>
            <a:ext cx="298154" cy="298154"/>
          </a:xfrm>
          <a:custGeom>
            <a:avLst/>
            <a:gdLst/>
            <a:ahLst/>
            <a:cxnLst/>
            <a:rect r="r" b="b" t="t" l="l"/>
            <a:pathLst>
              <a:path h="298154" w="298154">
                <a:moveTo>
                  <a:pt x="0" y="0"/>
                </a:moveTo>
                <a:lnTo>
                  <a:pt x="298154" y="0"/>
                </a:lnTo>
                <a:lnTo>
                  <a:pt x="298154" y="298154"/>
                </a:lnTo>
                <a:lnTo>
                  <a:pt x="0" y="2981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458977" y="1308013"/>
            <a:ext cx="747888" cy="245868"/>
          </a:xfrm>
          <a:custGeom>
            <a:avLst/>
            <a:gdLst/>
            <a:ahLst/>
            <a:cxnLst/>
            <a:rect r="r" b="b" t="t" l="l"/>
            <a:pathLst>
              <a:path h="245868" w="747888">
                <a:moveTo>
                  <a:pt x="0" y="0"/>
                </a:moveTo>
                <a:lnTo>
                  <a:pt x="747888" y="0"/>
                </a:lnTo>
                <a:lnTo>
                  <a:pt x="747888" y="245868"/>
                </a:lnTo>
                <a:lnTo>
                  <a:pt x="0" y="2458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903612" y="3258939"/>
            <a:ext cx="241699" cy="279826"/>
          </a:xfrm>
          <a:custGeom>
            <a:avLst/>
            <a:gdLst/>
            <a:ahLst/>
            <a:cxnLst/>
            <a:rect r="r" b="b" t="t" l="l"/>
            <a:pathLst>
              <a:path h="279826" w="241699">
                <a:moveTo>
                  <a:pt x="0" y="0"/>
                </a:moveTo>
                <a:lnTo>
                  <a:pt x="241699" y="0"/>
                </a:lnTo>
                <a:lnTo>
                  <a:pt x="241699" y="279825"/>
                </a:lnTo>
                <a:lnTo>
                  <a:pt x="0" y="27982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1604567" y="4130536"/>
            <a:ext cx="172107" cy="199256"/>
          </a:xfrm>
          <a:custGeom>
            <a:avLst/>
            <a:gdLst/>
            <a:ahLst/>
            <a:cxnLst/>
            <a:rect r="r" b="b" t="t" l="l"/>
            <a:pathLst>
              <a:path h="199256" w="172107">
                <a:moveTo>
                  <a:pt x="0" y="0"/>
                </a:moveTo>
                <a:lnTo>
                  <a:pt x="172107" y="0"/>
                </a:lnTo>
                <a:lnTo>
                  <a:pt x="172107" y="199256"/>
                </a:lnTo>
                <a:lnTo>
                  <a:pt x="0" y="19925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13" id="13">
            <a:hlinkClick action="ppaction://media"/>
          </p:cNvPr>
          <p:cNvPicPr>
            <a:picLocks noChangeAspect="true"/>
          </p:cNvPicPr>
          <p:nvPr>
            <a:videoFile r:link="rId10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9"/>
          <a:srcRect l="0" t="0" r="0" b="0"/>
          <a:stretch>
            <a:fillRect/>
          </a:stretch>
        </p:blipFill>
        <p:spPr>
          <a:xfrm flipH="false" flipV="false" rot="0">
            <a:off x="3256800" y="1845560"/>
            <a:ext cx="11774401" cy="716010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</p:timing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7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71135" y="1288963"/>
            <a:ext cx="15743650" cy="7916543"/>
            <a:chOff x="0" y="0"/>
            <a:chExt cx="4146476" cy="208501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146476" cy="2085015"/>
            </a:xfrm>
            <a:custGeom>
              <a:avLst/>
              <a:gdLst/>
              <a:ahLst/>
              <a:cxnLst/>
              <a:rect r="r" b="b" t="t" l="l"/>
              <a:pathLst>
                <a:path h="2085015" w="4146476">
                  <a:moveTo>
                    <a:pt x="0" y="0"/>
                  </a:moveTo>
                  <a:lnTo>
                    <a:pt x="4146476" y="0"/>
                  </a:lnTo>
                  <a:lnTo>
                    <a:pt x="4146476" y="2085015"/>
                  </a:lnTo>
                  <a:lnTo>
                    <a:pt x="0" y="2085015"/>
                  </a:lnTo>
                  <a:close/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146476" cy="21326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09650" y="1132366"/>
            <a:ext cx="15743650" cy="7916543"/>
            <a:chOff x="0" y="0"/>
            <a:chExt cx="4146476" cy="208501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146476" cy="2085015"/>
            </a:xfrm>
            <a:custGeom>
              <a:avLst/>
              <a:gdLst/>
              <a:ahLst/>
              <a:cxnLst/>
              <a:rect r="r" b="b" t="t" l="l"/>
              <a:pathLst>
                <a:path h="2085015" w="4146476">
                  <a:moveTo>
                    <a:pt x="0" y="0"/>
                  </a:moveTo>
                  <a:lnTo>
                    <a:pt x="4146476" y="0"/>
                  </a:lnTo>
                  <a:lnTo>
                    <a:pt x="4146476" y="2085015"/>
                  </a:lnTo>
                  <a:lnTo>
                    <a:pt x="0" y="2085015"/>
                  </a:ln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4146476" cy="21326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8" id="8"/>
          <p:cNvSpPr/>
          <p:nvPr/>
        </p:nvSpPr>
        <p:spPr>
          <a:xfrm>
            <a:off x="1173215" y="1759835"/>
            <a:ext cx="15743650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16328550" y="1255727"/>
            <a:ext cx="298154" cy="298154"/>
          </a:xfrm>
          <a:custGeom>
            <a:avLst/>
            <a:gdLst/>
            <a:ahLst/>
            <a:cxnLst/>
            <a:rect r="r" b="b" t="t" l="l"/>
            <a:pathLst>
              <a:path h="298154" w="298154">
                <a:moveTo>
                  <a:pt x="0" y="0"/>
                </a:moveTo>
                <a:lnTo>
                  <a:pt x="298154" y="0"/>
                </a:lnTo>
                <a:lnTo>
                  <a:pt x="298154" y="298154"/>
                </a:lnTo>
                <a:lnTo>
                  <a:pt x="0" y="2981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458977" y="1308013"/>
            <a:ext cx="747888" cy="245868"/>
          </a:xfrm>
          <a:custGeom>
            <a:avLst/>
            <a:gdLst/>
            <a:ahLst/>
            <a:cxnLst/>
            <a:rect r="r" b="b" t="t" l="l"/>
            <a:pathLst>
              <a:path h="245868" w="747888">
                <a:moveTo>
                  <a:pt x="0" y="0"/>
                </a:moveTo>
                <a:lnTo>
                  <a:pt x="747888" y="0"/>
                </a:lnTo>
                <a:lnTo>
                  <a:pt x="747888" y="245868"/>
                </a:lnTo>
                <a:lnTo>
                  <a:pt x="0" y="2458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903612" y="3258939"/>
            <a:ext cx="241699" cy="279826"/>
          </a:xfrm>
          <a:custGeom>
            <a:avLst/>
            <a:gdLst/>
            <a:ahLst/>
            <a:cxnLst/>
            <a:rect r="r" b="b" t="t" l="l"/>
            <a:pathLst>
              <a:path h="279826" w="241699">
                <a:moveTo>
                  <a:pt x="0" y="0"/>
                </a:moveTo>
                <a:lnTo>
                  <a:pt x="241699" y="0"/>
                </a:lnTo>
                <a:lnTo>
                  <a:pt x="241699" y="279825"/>
                </a:lnTo>
                <a:lnTo>
                  <a:pt x="0" y="27982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1604567" y="4130536"/>
            <a:ext cx="172107" cy="199256"/>
          </a:xfrm>
          <a:custGeom>
            <a:avLst/>
            <a:gdLst/>
            <a:ahLst/>
            <a:cxnLst/>
            <a:rect r="r" b="b" t="t" l="l"/>
            <a:pathLst>
              <a:path h="199256" w="172107">
                <a:moveTo>
                  <a:pt x="0" y="0"/>
                </a:moveTo>
                <a:lnTo>
                  <a:pt x="172107" y="0"/>
                </a:lnTo>
                <a:lnTo>
                  <a:pt x="172107" y="199256"/>
                </a:lnTo>
                <a:lnTo>
                  <a:pt x="0" y="19925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13" id="13">
            <a:hlinkClick action="ppaction://media"/>
          </p:cNvPr>
          <p:cNvPicPr>
            <a:picLocks noChangeAspect="true"/>
          </p:cNvPicPr>
          <p:nvPr>
            <a:videoFile r:link="rId10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9"/>
          <a:srcRect l="0" t="0" r="0" b="0"/>
          <a:stretch>
            <a:fillRect/>
          </a:stretch>
        </p:blipFill>
        <p:spPr>
          <a:xfrm flipH="false" flipV="false" rot="0">
            <a:off x="2360669" y="1788410"/>
            <a:ext cx="13566663" cy="721417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</p:timing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7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71135" y="1288963"/>
            <a:ext cx="15743650" cy="7916543"/>
            <a:chOff x="0" y="0"/>
            <a:chExt cx="4146476" cy="208501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146476" cy="2085015"/>
            </a:xfrm>
            <a:custGeom>
              <a:avLst/>
              <a:gdLst/>
              <a:ahLst/>
              <a:cxnLst/>
              <a:rect r="r" b="b" t="t" l="l"/>
              <a:pathLst>
                <a:path h="2085015" w="4146476">
                  <a:moveTo>
                    <a:pt x="0" y="0"/>
                  </a:moveTo>
                  <a:lnTo>
                    <a:pt x="4146476" y="0"/>
                  </a:lnTo>
                  <a:lnTo>
                    <a:pt x="4146476" y="2085015"/>
                  </a:lnTo>
                  <a:lnTo>
                    <a:pt x="0" y="2085015"/>
                  </a:lnTo>
                  <a:close/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146476" cy="21326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173215" y="1081494"/>
            <a:ext cx="15743650" cy="7916543"/>
            <a:chOff x="0" y="0"/>
            <a:chExt cx="4146476" cy="208501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146476" cy="2085015"/>
            </a:xfrm>
            <a:custGeom>
              <a:avLst/>
              <a:gdLst/>
              <a:ahLst/>
              <a:cxnLst/>
              <a:rect r="r" b="b" t="t" l="l"/>
              <a:pathLst>
                <a:path h="2085015" w="4146476">
                  <a:moveTo>
                    <a:pt x="0" y="0"/>
                  </a:moveTo>
                  <a:lnTo>
                    <a:pt x="4146476" y="0"/>
                  </a:lnTo>
                  <a:lnTo>
                    <a:pt x="4146476" y="2085015"/>
                  </a:lnTo>
                  <a:lnTo>
                    <a:pt x="0" y="2085015"/>
                  </a:ln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4146476" cy="21326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8" id="8"/>
          <p:cNvSpPr/>
          <p:nvPr/>
        </p:nvSpPr>
        <p:spPr>
          <a:xfrm>
            <a:off x="1173215" y="1759835"/>
            <a:ext cx="15743650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16328550" y="1255727"/>
            <a:ext cx="298154" cy="298154"/>
          </a:xfrm>
          <a:custGeom>
            <a:avLst/>
            <a:gdLst/>
            <a:ahLst/>
            <a:cxnLst/>
            <a:rect r="r" b="b" t="t" l="l"/>
            <a:pathLst>
              <a:path h="298154" w="298154">
                <a:moveTo>
                  <a:pt x="0" y="0"/>
                </a:moveTo>
                <a:lnTo>
                  <a:pt x="298154" y="0"/>
                </a:lnTo>
                <a:lnTo>
                  <a:pt x="298154" y="298154"/>
                </a:lnTo>
                <a:lnTo>
                  <a:pt x="0" y="2981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458977" y="1308013"/>
            <a:ext cx="747888" cy="245868"/>
          </a:xfrm>
          <a:custGeom>
            <a:avLst/>
            <a:gdLst/>
            <a:ahLst/>
            <a:cxnLst/>
            <a:rect r="r" b="b" t="t" l="l"/>
            <a:pathLst>
              <a:path h="245868" w="747888">
                <a:moveTo>
                  <a:pt x="0" y="0"/>
                </a:moveTo>
                <a:lnTo>
                  <a:pt x="747888" y="0"/>
                </a:lnTo>
                <a:lnTo>
                  <a:pt x="747888" y="245868"/>
                </a:lnTo>
                <a:lnTo>
                  <a:pt x="0" y="2458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2334616" y="4276781"/>
            <a:ext cx="13618768" cy="10287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99"/>
              </a:lnSpc>
            </a:pPr>
            <a:r>
              <a:rPr lang="en-US" b="true" sz="5999" spc="-119">
                <a:solidFill>
                  <a:srgbClr val="000000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시현해보겠습니다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7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71135" y="1288963"/>
            <a:ext cx="15743650" cy="7916543"/>
            <a:chOff x="0" y="0"/>
            <a:chExt cx="4146476" cy="208501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146476" cy="2085015"/>
            </a:xfrm>
            <a:custGeom>
              <a:avLst/>
              <a:gdLst/>
              <a:ahLst/>
              <a:cxnLst/>
              <a:rect r="r" b="b" t="t" l="l"/>
              <a:pathLst>
                <a:path h="2085015" w="4146476">
                  <a:moveTo>
                    <a:pt x="0" y="0"/>
                  </a:moveTo>
                  <a:lnTo>
                    <a:pt x="4146476" y="0"/>
                  </a:lnTo>
                  <a:lnTo>
                    <a:pt x="4146476" y="2085015"/>
                  </a:lnTo>
                  <a:lnTo>
                    <a:pt x="0" y="2085015"/>
                  </a:lnTo>
                  <a:close/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146476" cy="21326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09650" y="1132366"/>
            <a:ext cx="15743650" cy="7916543"/>
            <a:chOff x="0" y="0"/>
            <a:chExt cx="4146476" cy="208501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146476" cy="2085015"/>
            </a:xfrm>
            <a:custGeom>
              <a:avLst/>
              <a:gdLst/>
              <a:ahLst/>
              <a:cxnLst/>
              <a:rect r="r" b="b" t="t" l="l"/>
              <a:pathLst>
                <a:path h="2085015" w="4146476">
                  <a:moveTo>
                    <a:pt x="0" y="0"/>
                  </a:moveTo>
                  <a:lnTo>
                    <a:pt x="4146476" y="0"/>
                  </a:lnTo>
                  <a:lnTo>
                    <a:pt x="4146476" y="2085015"/>
                  </a:lnTo>
                  <a:lnTo>
                    <a:pt x="0" y="2085015"/>
                  </a:ln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4146476" cy="21326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8" id="8"/>
          <p:cNvSpPr/>
          <p:nvPr/>
        </p:nvSpPr>
        <p:spPr>
          <a:xfrm>
            <a:off x="1173215" y="1759835"/>
            <a:ext cx="15743650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16328550" y="1255727"/>
            <a:ext cx="298154" cy="298154"/>
          </a:xfrm>
          <a:custGeom>
            <a:avLst/>
            <a:gdLst/>
            <a:ahLst/>
            <a:cxnLst/>
            <a:rect r="r" b="b" t="t" l="l"/>
            <a:pathLst>
              <a:path h="298154" w="298154">
                <a:moveTo>
                  <a:pt x="0" y="0"/>
                </a:moveTo>
                <a:lnTo>
                  <a:pt x="298154" y="0"/>
                </a:lnTo>
                <a:lnTo>
                  <a:pt x="298154" y="298154"/>
                </a:lnTo>
                <a:lnTo>
                  <a:pt x="0" y="2981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458977" y="1308013"/>
            <a:ext cx="747888" cy="245868"/>
          </a:xfrm>
          <a:custGeom>
            <a:avLst/>
            <a:gdLst/>
            <a:ahLst/>
            <a:cxnLst/>
            <a:rect r="r" b="b" t="t" l="l"/>
            <a:pathLst>
              <a:path h="245868" w="747888">
                <a:moveTo>
                  <a:pt x="0" y="0"/>
                </a:moveTo>
                <a:lnTo>
                  <a:pt x="747888" y="0"/>
                </a:lnTo>
                <a:lnTo>
                  <a:pt x="747888" y="245868"/>
                </a:lnTo>
                <a:lnTo>
                  <a:pt x="0" y="2458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730985" y="3088018"/>
            <a:ext cx="2471669" cy="621667"/>
            <a:chOff x="0" y="0"/>
            <a:chExt cx="463540" cy="11658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63540" cy="116588"/>
            </a:xfrm>
            <a:custGeom>
              <a:avLst/>
              <a:gdLst/>
              <a:ahLst/>
              <a:cxnLst/>
              <a:rect r="r" b="b" t="t" l="l"/>
              <a:pathLst>
                <a:path h="116588" w="463540">
                  <a:moveTo>
                    <a:pt x="0" y="0"/>
                  </a:moveTo>
                  <a:lnTo>
                    <a:pt x="463540" y="0"/>
                  </a:lnTo>
                  <a:lnTo>
                    <a:pt x="463540" y="116588"/>
                  </a:lnTo>
                  <a:lnTo>
                    <a:pt x="0" y="116588"/>
                  </a:lnTo>
                  <a:close/>
                </a:path>
              </a:pathLst>
            </a:custGeom>
            <a:solidFill>
              <a:srgbClr val="222222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47625"/>
              <a:ext cx="463540" cy="1642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903612" y="3258939"/>
            <a:ext cx="241699" cy="279826"/>
          </a:xfrm>
          <a:custGeom>
            <a:avLst/>
            <a:gdLst/>
            <a:ahLst/>
            <a:cxnLst/>
            <a:rect r="r" b="b" t="t" l="l"/>
            <a:pathLst>
              <a:path h="279826" w="241699">
                <a:moveTo>
                  <a:pt x="0" y="0"/>
                </a:moveTo>
                <a:lnTo>
                  <a:pt x="241699" y="0"/>
                </a:lnTo>
                <a:lnTo>
                  <a:pt x="241699" y="279825"/>
                </a:lnTo>
                <a:lnTo>
                  <a:pt x="0" y="27982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1604567" y="4130536"/>
            <a:ext cx="172107" cy="199256"/>
          </a:xfrm>
          <a:custGeom>
            <a:avLst/>
            <a:gdLst/>
            <a:ahLst/>
            <a:cxnLst/>
            <a:rect r="r" b="b" t="t" l="l"/>
            <a:pathLst>
              <a:path h="199256" w="172107">
                <a:moveTo>
                  <a:pt x="0" y="0"/>
                </a:moveTo>
                <a:lnTo>
                  <a:pt x="172107" y="0"/>
                </a:lnTo>
                <a:lnTo>
                  <a:pt x="172107" y="199256"/>
                </a:lnTo>
                <a:lnTo>
                  <a:pt x="0" y="19925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6787576" y="3599052"/>
            <a:ext cx="7740867" cy="4267153"/>
          </a:xfrm>
          <a:custGeom>
            <a:avLst/>
            <a:gdLst/>
            <a:ahLst/>
            <a:cxnLst/>
            <a:rect r="r" b="b" t="t" l="l"/>
            <a:pathLst>
              <a:path h="4267153" w="7740867">
                <a:moveTo>
                  <a:pt x="0" y="0"/>
                </a:moveTo>
                <a:lnTo>
                  <a:pt x="7740867" y="0"/>
                </a:lnTo>
                <a:lnTo>
                  <a:pt x="7740867" y="4267153"/>
                </a:lnTo>
                <a:lnTo>
                  <a:pt x="0" y="426715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6172430" y="2192032"/>
            <a:ext cx="6663298" cy="7054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39"/>
              </a:lnSpc>
            </a:pPr>
            <a:r>
              <a:rPr lang="en-US" b="true" sz="4099" spc="-81">
                <a:solidFill>
                  <a:srgbClr val="000000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발전 가능성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301822" y="3131975"/>
            <a:ext cx="3148083" cy="4670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35"/>
              </a:lnSpc>
            </a:pPr>
            <a:r>
              <a:rPr lang="en-US" b="true" sz="2668" spc="-53">
                <a:solidFill>
                  <a:srgbClr val="FFFFFF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데이터베이스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7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71135" y="1288963"/>
            <a:ext cx="15743650" cy="7916543"/>
            <a:chOff x="0" y="0"/>
            <a:chExt cx="4146476" cy="208501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146476" cy="2085015"/>
            </a:xfrm>
            <a:custGeom>
              <a:avLst/>
              <a:gdLst/>
              <a:ahLst/>
              <a:cxnLst/>
              <a:rect r="r" b="b" t="t" l="l"/>
              <a:pathLst>
                <a:path h="2085015" w="4146476">
                  <a:moveTo>
                    <a:pt x="0" y="0"/>
                  </a:moveTo>
                  <a:lnTo>
                    <a:pt x="4146476" y="0"/>
                  </a:lnTo>
                  <a:lnTo>
                    <a:pt x="4146476" y="2085015"/>
                  </a:lnTo>
                  <a:lnTo>
                    <a:pt x="0" y="2085015"/>
                  </a:lnTo>
                  <a:close/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146476" cy="21326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173215" y="1081494"/>
            <a:ext cx="15743650" cy="7916543"/>
            <a:chOff x="0" y="0"/>
            <a:chExt cx="4146476" cy="208501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146476" cy="2085015"/>
            </a:xfrm>
            <a:custGeom>
              <a:avLst/>
              <a:gdLst/>
              <a:ahLst/>
              <a:cxnLst/>
              <a:rect r="r" b="b" t="t" l="l"/>
              <a:pathLst>
                <a:path h="2085015" w="4146476">
                  <a:moveTo>
                    <a:pt x="0" y="0"/>
                  </a:moveTo>
                  <a:lnTo>
                    <a:pt x="4146476" y="0"/>
                  </a:lnTo>
                  <a:lnTo>
                    <a:pt x="4146476" y="2085015"/>
                  </a:lnTo>
                  <a:lnTo>
                    <a:pt x="0" y="2085015"/>
                  </a:ln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4146476" cy="21326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8" id="8"/>
          <p:cNvSpPr/>
          <p:nvPr/>
        </p:nvSpPr>
        <p:spPr>
          <a:xfrm>
            <a:off x="1173215" y="1759835"/>
            <a:ext cx="15743650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1458977" y="1308013"/>
            <a:ext cx="747888" cy="245868"/>
          </a:xfrm>
          <a:custGeom>
            <a:avLst/>
            <a:gdLst/>
            <a:ahLst/>
            <a:cxnLst/>
            <a:rect r="r" b="b" t="t" l="l"/>
            <a:pathLst>
              <a:path h="245868" w="747888">
                <a:moveTo>
                  <a:pt x="0" y="0"/>
                </a:moveTo>
                <a:lnTo>
                  <a:pt x="747888" y="0"/>
                </a:lnTo>
                <a:lnTo>
                  <a:pt x="747888" y="245868"/>
                </a:lnTo>
                <a:lnTo>
                  <a:pt x="0" y="2458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6328550" y="1255727"/>
            <a:ext cx="298154" cy="298154"/>
          </a:xfrm>
          <a:custGeom>
            <a:avLst/>
            <a:gdLst/>
            <a:ahLst/>
            <a:cxnLst/>
            <a:rect r="r" b="b" t="t" l="l"/>
            <a:pathLst>
              <a:path h="298154" w="298154">
                <a:moveTo>
                  <a:pt x="0" y="0"/>
                </a:moveTo>
                <a:lnTo>
                  <a:pt x="298154" y="0"/>
                </a:lnTo>
                <a:lnTo>
                  <a:pt x="298154" y="298154"/>
                </a:lnTo>
                <a:lnTo>
                  <a:pt x="0" y="2981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1" id="11"/>
          <p:cNvSpPr/>
          <p:nvPr/>
        </p:nvSpPr>
        <p:spPr>
          <a:xfrm>
            <a:off x="2078706" y="5661087"/>
            <a:ext cx="4150618" cy="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2" id="12"/>
          <p:cNvSpPr/>
          <p:nvPr/>
        </p:nvSpPr>
        <p:spPr>
          <a:xfrm>
            <a:off x="2078706" y="7700411"/>
            <a:ext cx="4150618" cy="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3" id="13"/>
          <p:cNvSpPr/>
          <p:nvPr/>
        </p:nvSpPr>
        <p:spPr>
          <a:xfrm>
            <a:off x="2078706" y="4214316"/>
            <a:ext cx="4150618" cy="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4" id="14"/>
          <p:cNvSpPr/>
          <p:nvPr/>
        </p:nvSpPr>
        <p:spPr>
          <a:xfrm>
            <a:off x="2078706" y="6253640"/>
            <a:ext cx="4150618" cy="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5" id="15"/>
          <p:cNvSpPr/>
          <p:nvPr/>
        </p:nvSpPr>
        <p:spPr>
          <a:xfrm>
            <a:off x="11860755" y="5661087"/>
            <a:ext cx="4150618" cy="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6" id="16"/>
          <p:cNvSpPr/>
          <p:nvPr/>
        </p:nvSpPr>
        <p:spPr>
          <a:xfrm>
            <a:off x="11860755" y="7700411"/>
            <a:ext cx="4150618" cy="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7" id="17"/>
          <p:cNvSpPr/>
          <p:nvPr/>
        </p:nvSpPr>
        <p:spPr>
          <a:xfrm>
            <a:off x="11860755" y="4214316"/>
            <a:ext cx="4150618" cy="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8" id="18"/>
          <p:cNvSpPr/>
          <p:nvPr/>
        </p:nvSpPr>
        <p:spPr>
          <a:xfrm>
            <a:off x="11860755" y="6253640"/>
            <a:ext cx="4150618" cy="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9" id="19"/>
          <p:cNvSpPr/>
          <p:nvPr/>
        </p:nvSpPr>
        <p:spPr>
          <a:xfrm>
            <a:off x="6969730" y="5661087"/>
            <a:ext cx="4150618" cy="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0" id="20"/>
          <p:cNvSpPr/>
          <p:nvPr/>
        </p:nvSpPr>
        <p:spPr>
          <a:xfrm>
            <a:off x="6969730" y="7700411"/>
            <a:ext cx="4150618" cy="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1" id="21"/>
          <p:cNvSpPr/>
          <p:nvPr/>
        </p:nvSpPr>
        <p:spPr>
          <a:xfrm>
            <a:off x="6969730" y="4214316"/>
            <a:ext cx="4150618" cy="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2" id="22"/>
          <p:cNvSpPr/>
          <p:nvPr/>
        </p:nvSpPr>
        <p:spPr>
          <a:xfrm>
            <a:off x="6969730" y="6253640"/>
            <a:ext cx="4150618" cy="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3" id="23"/>
          <p:cNvGrpSpPr/>
          <p:nvPr/>
        </p:nvGrpSpPr>
        <p:grpSpPr>
          <a:xfrm rot="0">
            <a:off x="3935979" y="3956023"/>
            <a:ext cx="436073" cy="436073"/>
            <a:chOff x="0" y="0"/>
            <a:chExt cx="812800" cy="8128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3935979" y="5995348"/>
            <a:ext cx="436073" cy="436073"/>
            <a:chOff x="0" y="0"/>
            <a:chExt cx="812800" cy="8128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8827003" y="3956023"/>
            <a:ext cx="436073" cy="436073"/>
            <a:chOff x="0" y="0"/>
            <a:chExt cx="812800" cy="81280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8827003" y="5995348"/>
            <a:ext cx="436073" cy="436073"/>
            <a:chOff x="0" y="0"/>
            <a:chExt cx="812800" cy="812800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13718027" y="3956023"/>
            <a:ext cx="436073" cy="436073"/>
            <a:chOff x="0" y="0"/>
            <a:chExt cx="812800" cy="812800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37" id="37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8" id="38"/>
          <p:cNvGrpSpPr/>
          <p:nvPr/>
        </p:nvGrpSpPr>
        <p:grpSpPr>
          <a:xfrm rot="0">
            <a:off x="13718027" y="5995348"/>
            <a:ext cx="436073" cy="436073"/>
            <a:chOff x="0" y="0"/>
            <a:chExt cx="812800" cy="812800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0" id="40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41" id="41"/>
          <p:cNvSpPr txBox="true"/>
          <p:nvPr/>
        </p:nvSpPr>
        <p:spPr>
          <a:xfrm rot="0">
            <a:off x="1708503" y="4612640"/>
            <a:ext cx="4891024" cy="530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40"/>
              </a:lnSpc>
            </a:pPr>
            <a:r>
              <a:rPr lang="en-US" b="true" sz="3100" spc="-62">
                <a:solidFill>
                  <a:srgbClr val="000000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개발 동기 및 기능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1708503" y="6736221"/>
            <a:ext cx="4891024" cy="530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40"/>
              </a:lnSpc>
            </a:pPr>
            <a:r>
              <a:rPr lang="en-US" b="true" sz="3100" spc="-62">
                <a:solidFill>
                  <a:srgbClr val="000000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시현 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3838184" y="3993403"/>
            <a:ext cx="631663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Normung Bold"/>
                <a:ea typeface="Normung Bold"/>
                <a:cs typeface="Normung Bold"/>
                <a:sym typeface="Normung Bold"/>
              </a:rPr>
              <a:t>1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3838184" y="6032727"/>
            <a:ext cx="631663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Normung Bold"/>
                <a:ea typeface="Normung Bold"/>
                <a:cs typeface="Normung Bold"/>
                <a:sym typeface="Normung Bold"/>
              </a:rPr>
              <a:t>4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6599528" y="4663502"/>
            <a:ext cx="4891024" cy="530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40"/>
              </a:lnSpc>
            </a:pPr>
            <a:r>
              <a:rPr lang="en-US" b="true" sz="3100" spc="-62">
                <a:solidFill>
                  <a:srgbClr val="000000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기술 스택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6599528" y="6745746"/>
            <a:ext cx="4891024" cy="530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40"/>
              </a:lnSpc>
            </a:pPr>
            <a:r>
              <a:rPr lang="en-US" b="true" sz="3100" spc="-62">
                <a:solidFill>
                  <a:srgbClr val="000000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기대효과 /느낀점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8729208" y="3993403"/>
            <a:ext cx="631663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Normung Bold"/>
                <a:ea typeface="Normung Bold"/>
                <a:cs typeface="Normung Bold"/>
                <a:sym typeface="Normung Bold"/>
              </a:rPr>
              <a:t>2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8729208" y="6032727"/>
            <a:ext cx="631663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Normung Bold"/>
                <a:ea typeface="Normung Bold"/>
                <a:cs typeface="Normung Bold"/>
                <a:sym typeface="Normung Bold"/>
              </a:rPr>
              <a:t>5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11490552" y="4682552"/>
            <a:ext cx="4891024" cy="530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40"/>
              </a:lnSpc>
            </a:pPr>
            <a:r>
              <a:rPr lang="en-US" b="true" sz="3100" spc="-62">
                <a:solidFill>
                  <a:srgbClr val="000000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구현 과정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11490552" y="6745746"/>
            <a:ext cx="4891024" cy="530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40"/>
              </a:lnSpc>
            </a:pPr>
            <a:r>
              <a:rPr lang="en-US" b="true" sz="3100" spc="-62">
                <a:solidFill>
                  <a:srgbClr val="000000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Q&amp;A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13620232" y="3993403"/>
            <a:ext cx="631663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Normung Bold"/>
                <a:ea typeface="Normung Bold"/>
                <a:cs typeface="Normung Bold"/>
                <a:sym typeface="Normung Bold"/>
              </a:rPr>
              <a:t>3</a:t>
            </a:r>
          </a:p>
        </p:txBody>
      </p:sp>
      <p:sp>
        <p:nvSpPr>
          <p:cNvPr name="TextBox 52" id="52"/>
          <p:cNvSpPr txBox="true"/>
          <p:nvPr/>
        </p:nvSpPr>
        <p:spPr>
          <a:xfrm rot="0">
            <a:off x="13620232" y="6032727"/>
            <a:ext cx="631663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Normung Bold"/>
                <a:ea typeface="Normung Bold"/>
                <a:cs typeface="Normung Bold"/>
                <a:sym typeface="Normung Bold"/>
              </a:rPr>
              <a:t>6</a:t>
            </a:r>
          </a:p>
        </p:txBody>
      </p:sp>
      <p:sp>
        <p:nvSpPr>
          <p:cNvPr name="TextBox 53" id="53"/>
          <p:cNvSpPr txBox="true"/>
          <p:nvPr/>
        </p:nvSpPr>
        <p:spPr>
          <a:xfrm rot="0">
            <a:off x="6172430" y="2192032"/>
            <a:ext cx="5745219" cy="7054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39"/>
              </a:lnSpc>
            </a:pPr>
            <a:r>
              <a:rPr lang="en-US" b="true" sz="4099" spc="-81">
                <a:solidFill>
                  <a:srgbClr val="000000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목차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7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71135" y="1288963"/>
            <a:ext cx="15743650" cy="7916543"/>
            <a:chOff x="0" y="0"/>
            <a:chExt cx="4146476" cy="208501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146476" cy="2085015"/>
            </a:xfrm>
            <a:custGeom>
              <a:avLst/>
              <a:gdLst/>
              <a:ahLst/>
              <a:cxnLst/>
              <a:rect r="r" b="b" t="t" l="l"/>
              <a:pathLst>
                <a:path h="2085015" w="4146476">
                  <a:moveTo>
                    <a:pt x="0" y="0"/>
                  </a:moveTo>
                  <a:lnTo>
                    <a:pt x="4146476" y="0"/>
                  </a:lnTo>
                  <a:lnTo>
                    <a:pt x="4146476" y="2085015"/>
                  </a:lnTo>
                  <a:lnTo>
                    <a:pt x="0" y="2085015"/>
                  </a:lnTo>
                  <a:close/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146476" cy="21326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09650" y="1132366"/>
            <a:ext cx="15743650" cy="7916543"/>
            <a:chOff x="0" y="0"/>
            <a:chExt cx="4146476" cy="208501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146476" cy="2085015"/>
            </a:xfrm>
            <a:custGeom>
              <a:avLst/>
              <a:gdLst/>
              <a:ahLst/>
              <a:cxnLst/>
              <a:rect r="r" b="b" t="t" l="l"/>
              <a:pathLst>
                <a:path h="2085015" w="4146476">
                  <a:moveTo>
                    <a:pt x="0" y="0"/>
                  </a:moveTo>
                  <a:lnTo>
                    <a:pt x="4146476" y="0"/>
                  </a:lnTo>
                  <a:lnTo>
                    <a:pt x="4146476" y="2085015"/>
                  </a:lnTo>
                  <a:lnTo>
                    <a:pt x="0" y="2085015"/>
                  </a:ln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4146476" cy="21326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8" id="8"/>
          <p:cNvSpPr/>
          <p:nvPr/>
        </p:nvSpPr>
        <p:spPr>
          <a:xfrm>
            <a:off x="1173215" y="1759835"/>
            <a:ext cx="15743650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16328550" y="1255727"/>
            <a:ext cx="298154" cy="298154"/>
          </a:xfrm>
          <a:custGeom>
            <a:avLst/>
            <a:gdLst/>
            <a:ahLst/>
            <a:cxnLst/>
            <a:rect r="r" b="b" t="t" l="l"/>
            <a:pathLst>
              <a:path h="298154" w="298154">
                <a:moveTo>
                  <a:pt x="0" y="0"/>
                </a:moveTo>
                <a:lnTo>
                  <a:pt x="298154" y="0"/>
                </a:lnTo>
                <a:lnTo>
                  <a:pt x="298154" y="298154"/>
                </a:lnTo>
                <a:lnTo>
                  <a:pt x="0" y="2981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458977" y="1308013"/>
            <a:ext cx="747888" cy="245868"/>
          </a:xfrm>
          <a:custGeom>
            <a:avLst/>
            <a:gdLst/>
            <a:ahLst/>
            <a:cxnLst/>
            <a:rect r="r" b="b" t="t" l="l"/>
            <a:pathLst>
              <a:path h="245868" w="747888">
                <a:moveTo>
                  <a:pt x="0" y="0"/>
                </a:moveTo>
                <a:lnTo>
                  <a:pt x="747888" y="0"/>
                </a:lnTo>
                <a:lnTo>
                  <a:pt x="747888" y="245868"/>
                </a:lnTo>
                <a:lnTo>
                  <a:pt x="0" y="2458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1604567" y="4130536"/>
            <a:ext cx="172107" cy="199256"/>
          </a:xfrm>
          <a:custGeom>
            <a:avLst/>
            <a:gdLst/>
            <a:ahLst/>
            <a:cxnLst/>
            <a:rect r="r" b="b" t="t" l="l"/>
            <a:pathLst>
              <a:path h="199256" w="172107">
                <a:moveTo>
                  <a:pt x="0" y="0"/>
                </a:moveTo>
                <a:lnTo>
                  <a:pt x="172107" y="0"/>
                </a:lnTo>
                <a:lnTo>
                  <a:pt x="172107" y="199256"/>
                </a:lnTo>
                <a:lnTo>
                  <a:pt x="0" y="19925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12" id="12">
            <a:hlinkClick action="ppaction://media"/>
          </p:cNvPr>
          <p:cNvPicPr>
            <a:picLocks noChangeAspect="true"/>
          </p:cNvPicPr>
          <p:nvPr>
            <a:videoFile r:link="rId10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9"/>
          <a:srcRect l="0" t="0" r="0" b="0"/>
          <a:stretch>
            <a:fillRect/>
          </a:stretch>
        </p:blipFill>
        <p:spPr>
          <a:xfrm flipH="false" flipV="false" rot="0">
            <a:off x="2545565" y="1864610"/>
            <a:ext cx="13394790" cy="709923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21.xml><?xml version="1.0" encoding="utf-8"?>
<p:sld xmlns:p="http://schemas.openxmlformats.org/presentationml/2006/main" xmlns:a="http://schemas.openxmlformats.org/drawingml/2006/main">
  <p:cSld>
    <p:bg>
      <p:bgPr>
        <a:solidFill>
          <a:srgbClr val="F8F7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80375" y="1878493"/>
            <a:ext cx="17527250" cy="8116880"/>
            <a:chOff x="0" y="0"/>
            <a:chExt cx="4616230" cy="213777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616231" cy="2137779"/>
            </a:xfrm>
            <a:custGeom>
              <a:avLst/>
              <a:gdLst/>
              <a:ahLst/>
              <a:cxnLst/>
              <a:rect r="r" b="b" t="t" l="l"/>
              <a:pathLst>
                <a:path h="2137779" w="4616231">
                  <a:moveTo>
                    <a:pt x="8834" y="0"/>
                  </a:moveTo>
                  <a:lnTo>
                    <a:pt x="4607397" y="0"/>
                  </a:lnTo>
                  <a:cubicBezTo>
                    <a:pt x="4612275" y="0"/>
                    <a:pt x="4616231" y="3955"/>
                    <a:pt x="4616231" y="8834"/>
                  </a:cubicBezTo>
                  <a:lnTo>
                    <a:pt x="4616231" y="2128945"/>
                  </a:lnTo>
                  <a:cubicBezTo>
                    <a:pt x="4616231" y="2131288"/>
                    <a:pt x="4615300" y="2133535"/>
                    <a:pt x="4613643" y="2135192"/>
                  </a:cubicBezTo>
                  <a:cubicBezTo>
                    <a:pt x="4611986" y="2136848"/>
                    <a:pt x="4609740" y="2137779"/>
                    <a:pt x="4607397" y="2137779"/>
                  </a:cubicBezTo>
                  <a:lnTo>
                    <a:pt x="8834" y="2137779"/>
                  </a:lnTo>
                  <a:cubicBezTo>
                    <a:pt x="3955" y="2137779"/>
                    <a:pt x="0" y="2133824"/>
                    <a:pt x="0" y="2128945"/>
                  </a:cubicBezTo>
                  <a:lnTo>
                    <a:pt x="0" y="8834"/>
                  </a:lnTo>
                  <a:cubicBezTo>
                    <a:pt x="0" y="3955"/>
                    <a:pt x="3955" y="0"/>
                    <a:pt x="883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95250"/>
              <a:ext cx="4616230" cy="22330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6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479829" y="942975"/>
            <a:ext cx="15328341" cy="811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19"/>
              </a:lnSpc>
              <a:spcBef>
                <a:spcPct val="0"/>
              </a:spcBef>
            </a:pPr>
            <a:r>
              <a:rPr lang="en-US" b="true" sz="4800">
                <a:solidFill>
                  <a:srgbClr val="2B192E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기대효과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23316" y="3217121"/>
            <a:ext cx="15584854" cy="59603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24863" indent="-362432" lvl="1">
              <a:lnSpc>
                <a:spcPts val="4700"/>
              </a:lnSpc>
              <a:buFont typeface="Arial"/>
              <a:buChar char="•"/>
            </a:pPr>
            <a:r>
              <a:rPr lang="en-US" sz="3357">
                <a:solidFill>
                  <a:srgbClr val="2B192E"/>
                </a:solidFill>
                <a:latin typeface="Canva Sans"/>
                <a:ea typeface="Canva Sans"/>
                <a:cs typeface="Canva Sans"/>
                <a:sym typeface="Canva Sans"/>
              </a:rPr>
              <a:t>사람들이 쉽게 발견하지 못하는 경우(ex. 사람이 없는 장소나 구석진 사각지역)에도 화재를 감지할 수 있고, 당황한 시민들을 대신하여 신속하게 신고가 가능해져 효율성이 향상되고 빠르게 사고에 대응할 수 있을 것임.</a:t>
            </a:r>
          </a:p>
          <a:p>
            <a:pPr algn="l">
              <a:lnSpc>
                <a:spcPts val="4700"/>
              </a:lnSpc>
            </a:pPr>
          </a:p>
          <a:p>
            <a:pPr algn="l" marL="724863" indent="-362432" lvl="1">
              <a:lnSpc>
                <a:spcPts val="4700"/>
              </a:lnSpc>
              <a:buFont typeface="Arial"/>
              <a:buChar char="•"/>
            </a:pPr>
            <a:r>
              <a:rPr lang="en-US" sz="3357">
                <a:solidFill>
                  <a:srgbClr val="2B192E"/>
                </a:solidFill>
                <a:latin typeface="Canva Sans"/>
                <a:ea typeface="Canva Sans"/>
                <a:cs typeface="Canva Sans"/>
                <a:sym typeface="Canva Sans"/>
              </a:rPr>
              <a:t>손이나 발만 보이는 경우처럼 소방관이 놓칠 수 있는 포인트를 CV로 감지함으로써 더 정확하고 신속한 구조 작업이 가능해질 것임.</a:t>
            </a:r>
          </a:p>
          <a:p>
            <a:pPr algn="l">
              <a:lnSpc>
                <a:spcPts val="4700"/>
              </a:lnSpc>
            </a:pPr>
          </a:p>
          <a:p>
            <a:pPr algn="l" marL="724863" indent="-362432" lvl="1">
              <a:lnSpc>
                <a:spcPts val="4700"/>
              </a:lnSpc>
              <a:buFont typeface="Arial"/>
              <a:buChar char="•"/>
            </a:pPr>
            <a:r>
              <a:rPr lang="en-US" sz="3357">
                <a:solidFill>
                  <a:srgbClr val="2B192E"/>
                </a:solidFill>
                <a:latin typeface="Canva Sans"/>
                <a:ea typeface="Canva Sans"/>
                <a:cs typeface="Canva Sans"/>
                <a:sym typeface="Canva Sans"/>
              </a:rPr>
              <a:t>구</a:t>
            </a:r>
            <a:r>
              <a:rPr lang="en-US" sz="3357">
                <a:solidFill>
                  <a:srgbClr val="2B192E"/>
                </a:solidFill>
                <a:latin typeface="Canva Sans"/>
                <a:ea typeface="Canva Sans"/>
                <a:cs typeface="Canva Sans"/>
                <a:sym typeface="Canva Sans"/>
              </a:rPr>
              <a:t>조 환경을 파악함으로써 사고를 예방하고 소방관의 안전까지 보장할 수 있을 것임.</a:t>
            </a:r>
          </a:p>
          <a:p>
            <a:pPr algn="l">
              <a:lnSpc>
                <a:spcPts val="4700"/>
              </a:lnSpc>
            </a:pPr>
          </a:p>
          <a:p>
            <a:pPr algn="l">
              <a:lnSpc>
                <a:spcPts val="470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>
  <p:cSld>
    <p:bg>
      <p:bgPr>
        <a:solidFill>
          <a:srgbClr val="F8F7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80375" y="1878493"/>
            <a:ext cx="17527250" cy="8116880"/>
            <a:chOff x="0" y="0"/>
            <a:chExt cx="4616230" cy="213777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616231" cy="2137779"/>
            </a:xfrm>
            <a:custGeom>
              <a:avLst/>
              <a:gdLst/>
              <a:ahLst/>
              <a:cxnLst/>
              <a:rect r="r" b="b" t="t" l="l"/>
              <a:pathLst>
                <a:path h="2137779" w="4616231">
                  <a:moveTo>
                    <a:pt x="8834" y="0"/>
                  </a:moveTo>
                  <a:lnTo>
                    <a:pt x="4607397" y="0"/>
                  </a:lnTo>
                  <a:cubicBezTo>
                    <a:pt x="4612275" y="0"/>
                    <a:pt x="4616231" y="3955"/>
                    <a:pt x="4616231" y="8834"/>
                  </a:cubicBezTo>
                  <a:lnTo>
                    <a:pt x="4616231" y="2128945"/>
                  </a:lnTo>
                  <a:cubicBezTo>
                    <a:pt x="4616231" y="2131288"/>
                    <a:pt x="4615300" y="2133535"/>
                    <a:pt x="4613643" y="2135192"/>
                  </a:cubicBezTo>
                  <a:cubicBezTo>
                    <a:pt x="4611986" y="2136848"/>
                    <a:pt x="4609740" y="2137779"/>
                    <a:pt x="4607397" y="2137779"/>
                  </a:cubicBezTo>
                  <a:lnTo>
                    <a:pt x="8834" y="2137779"/>
                  </a:lnTo>
                  <a:cubicBezTo>
                    <a:pt x="3955" y="2137779"/>
                    <a:pt x="0" y="2133824"/>
                    <a:pt x="0" y="2128945"/>
                  </a:cubicBezTo>
                  <a:lnTo>
                    <a:pt x="0" y="8834"/>
                  </a:lnTo>
                  <a:cubicBezTo>
                    <a:pt x="0" y="3955"/>
                    <a:pt x="3955" y="0"/>
                    <a:pt x="883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95250"/>
              <a:ext cx="4616230" cy="22330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6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479829" y="942975"/>
            <a:ext cx="15328341" cy="811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19"/>
              </a:lnSpc>
              <a:spcBef>
                <a:spcPct val="0"/>
              </a:spcBef>
            </a:pPr>
            <a:r>
              <a:rPr lang="en-US" b="true" sz="4800">
                <a:solidFill>
                  <a:srgbClr val="2B192E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느낀점 / 어려웠던 부분 / 아쉬웠던 부분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23316" y="3217121"/>
            <a:ext cx="15584854" cy="53634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24863" indent="-362432" lvl="1">
              <a:lnSpc>
                <a:spcPts val="4700"/>
              </a:lnSpc>
              <a:buFont typeface="Arial"/>
              <a:buChar char="•"/>
            </a:pPr>
            <a:r>
              <a:rPr lang="en-US" sz="3357">
                <a:solidFill>
                  <a:srgbClr val="2B192E"/>
                </a:solidFill>
                <a:latin typeface="Canva Sans"/>
                <a:ea typeface="Canva Sans"/>
                <a:cs typeface="Canva Sans"/>
                <a:sym typeface="Canva Sans"/>
              </a:rPr>
              <a:t>약간 약간.. 데이터셋을 찾으면서 약간 양질의 자료를 찾아보기가 어려웠다.</a:t>
            </a:r>
          </a:p>
          <a:p>
            <a:pPr algn="l" marL="724863" indent="-362432" lvl="1">
              <a:lnSpc>
                <a:spcPts val="4700"/>
              </a:lnSpc>
              <a:buFont typeface="Arial"/>
              <a:buChar char="•"/>
            </a:pPr>
            <a:r>
              <a:rPr lang="en-US" sz="3357">
                <a:solidFill>
                  <a:srgbClr val="2B192E"/>
                </a:solidFill>
                <a:latin typeface="Canva Sans"/>
                <a:ea typeface="Canva Sans"/>
                <a:cs typeface="Canva Sans"/>
                <a:sym typeface="Canva Sans"/>
              </a:rPr>
              <a:t>Docker를 사용해보았지만 시간이 많이 부족해서 이번 프로젝트에는 적용시키지 못 했지만 다음번엔 깃허브와 더불어 프로젝트에 적용해보고 싶다.</a:t>
            </a:r>
          </a:p>
          <a:p>
            <a:pPr algn="l" marL="724863" indent="-362432" lvl="1">
              <a:lnSpc>
                <a:spcPts val="4700"/>
              </a:lnSpc>
              <a:buFont typeface="Arial"/>
              <a:buChar char="•"/>
            </a:pPr>
            <a:r>
              <a:rPr lang="en-US" sz="3357">
                <a:solidFill>
                  <a:srgbClr val="2B192E"/>
                </a:solidFill>
                <a:latin typeface="Canva Sans"/>
                <a:ea typeface="Canva Sans"/>
                <a:cs typeface="Canva Sans"/>
                <a:sym typeface="Canva Sans"/>
              </a:rPr>
              <a:t>가상환경을 생성해서 YOLO를 실행해보는 것이 처음이라 어려운 부분이 많았지만 그만큼 배운 것도 많았던 프로젝트였다.</a:t>
            </a:r>
          </a:p>
          <a:p>
            <a:pPr algn="l" marL="724863" indent="-362432" lvl="1">
              <a:lnSpc>
                <a:spcPts val="4700"/>
              </a:lnSpc>
              <a:buFont typeface="Arial"/>
              <a:buChar char="•"/>
            </a:pPr>
            <a:r>
              <a:rPr lang="en-US" sz="3357">
                <a:solidFill>
                  <a:srgbClr val="2B192E"/>
                </a:solidFill>
                <a:latin typeface="Canva Sans"/>
                <a:ea typeface="Canva Sans"/>
                <a:cs typeface="Canva Sans"/>
                <a:sym typeface="Canva Sans"/>
              </a:rPr>
              <a:t>지금까지는 프로젝트에서는 단순히 학습된 yolo 모델만을 사용한 반면, 필요한 객체를 직접 학습시켜 모델에 적용했다는 학술적인 의의가 있었다. </a:t>
            </a:r>
          </a:p>
          <a:p>
            <a:pPr algn="l" marL="724863" indent="-362432" lvl="1">
              <a:lnSpc>
                <a:spcPts val="4700"/>
              </a:lnSpc>
              <a:spcBef>
                <a:spcPct val="0"/>
              </a:spcBef>
              <a:buFont typeface="Arial"/>
              <a:buChar char="•"/>
            </a:pPr>
            <a:r>
              <a:rPr lang="en-US" sz="3357">
                <a:solidFill>
                  <a:srgbClr val="2B192E"/>
                </a:solidFill>
                <a:latin typeface="Canva Sans"/>
                <a:ea typeface="Canva Sans"/>
                <a:cs typeface="Canva Sans"/>
                <a:sym typeface="Canva Sans"/>
              </a:rPr>
              <a:t>자이로센서로 3차원상에서 탐지된 객체의 위치를 나타내고 싶었지만, 이 부분을 구현하지 못한 아쉬움이 있다.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7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71135" y="1288963"/>
            <a:ext cx="15743650" cy="7916543"/>
            <a:chOff x="0" y="0"/>
            <a:chExt cx="4146476" cy="208501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146476" cy="2085015"/>
            </a:xfrm>
            <a:custGeom>
              <a:avLst/>
              <a:gdLst/>
              <a:ahLst/>
              <a:cxnLst/>
              <a:rect r="r" b="b" t="t" l="l"/>
              <a:pathLst>
                <a:path h="2085015" w="4146476">
                  <a:moveTo>
                    <a:pt x="0" y="0"/>
                  </a:moveTo>
                  <a:lnTo>
                    <a:pt x="4146476" y="0"/>
                  </a:lnTo>
                  <a:lnTo>
                    <a:pt x="4146476" y="2085015"/>
                  </a:lnTo>
                  <a:lnTo>
                    <a:pt x="0" y="2085015"/>
                  </a:lnTo>
                  <a:close/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146476" cy="21326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173215" y="1081494"/>
            <a:ext cx="15743650" cy="7916543"/>
            <a:chOff x="0" y="0"/>
            <a:chExt cx="4146476" cy="208501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146476" cy="2085015"/>
            </a:xfrm>
            <a:custGeom>
              <a:avLst/>
              <a:gdLst/>
              <a:ahLst/>
              <a:cxnLst/>
              <a:rect r="r" b="b" t="t" l="l"/>
              <a:pathLst>
                <a:path h="2085015" w="4146476">
                  <a:moveTo>
                    <a:pt x="0" y="0"/>
                  </a:moveTo>
                  <a:lnTo>
                    <a:pt x="4146476" y="0"/>
                  </a:lnTo>
                  <a:lnTo>
                    <a:pt x="4146476" y="2085015"/>
                  </a:lnTo>
                  <a:lnTo>
                    <a:pt x="0" y="2085015"/>
                  </a:ln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4146476" cy="21326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8" id="8"/>
          <p:cNvSpPr/>
          <p:nvPr/>
        </p:nvSpPr>
        <p:spPr>
          <a:xfrm>
            <a:off x="1173215" y="1759835"/>
            <a:ext cx="15743650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16328550" y="1255727"/>
            <a:ext cx="298154" cy="298154"/>
          </a:xfrm>
          <a:custGeom>
            <a:avLst/>
            <a:gdLst/>
            <a:ahLst/>
            <a:cxnLst/>
            <a:rect r="r" b="b" t="t" l="l"/>
            <a:pathLst>
              <a:path h="298154" w="298154">
                <a:moveTo>
                  <a:pt x="0" y="0"/>
                </a:moveTo>
                <a:lnTo>
                  <a:pt x="298154" y="0"/>
                </a:lnTo>
                <a:lnTo>
                  <a:pt x="298154" y="298154"/>
                </a:lnTo>
                <a:lnTo>
                  <a:pt x="0" y="2981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458977" y="1308013"/>
            <a:ext cx="747888" cy="245868"/>
          </a:xfrm>
          <a:custGeom>
            <a:avLst/>
            <a:gdLst/>
            <a:ahLst/>
            <a:cxnLst/>
            <a:rect r="r" b="b" t="t" l="l"/>
            <a:pathLst>
              <a:path h="245868" w="747888">
                <a:moveTo>
                  <a:pt x="0" y="0"/>
                </a:moveTo>
                <a:lnTo>
                  <a:pt x="747888" y="0"/>
                </a:lnTo>
                <a:lnTo>
                  <a:pt x="747888" y="245868"/>
                </a:lnTo>
                <a:lnTo>
                  <a:pt x="0" y="2458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8012276" y="3392370"/>
            <a:ext cx="2263449" cy="2243643"/>
          </a:xfrm>
          <a:custGeom>
            <a:avLst/>
            <a:gdLst/>
            <a:ahLst/>
            <a:cxnLst/>
            <a:rect r="r" b="b" t="t" l="l"/>
            <a:pathLst>
              <a:path h="2243643" w="2263449">
                <a:moveTo>
                  <a:pt x="0" y="0"/>
                </a:moveTo>
                <a:lnTo>
                  <a:pt x="2263448" y="0"/>
                </a:lnTo>
                <a:lnTo>
                  <a:pt x="2263448" y="2243644"/>
                </a:lnTo>
                <a:lnTo>
                  <a:pt x="0" y="224364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3921239" y="5749799"/>
            <a:ext cx="10445522" cy="11449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20"/>
              </a:lnSpc>
            </a:pPr>
            <a:r>
              <a:rPr lang="en-US" b="true" sz="3300" spc="-115">
                <a:solidFill>
                  <a:srgbClr val="000000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궁금한 사항이 있으면 </a:t>
            </a:r>
          </a:p>
          <a:p>
            <a:pPr algn="ctr">
              <a:lnSpc>
                <a:spcPts val="4620"/>
              </a:lnSpc>
            </a:pPr>
            <a:r>
              <a:rPr lang="en-US" b="true" sz="3300" spc="-115">
                <a:solidFill>
                  <a:srgbClr val="000000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편하게 질문해 주시기 바랍니다.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278179" y="3509397"/>
            <a:ext cx="5533722" cy="15303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198"/>
              </a:lnSpc>
              <a:spcBef>
                <a:spcPct val="0"/>
              </a:spcBef>
            </a:pPr>
            <a:r>
              <a:rPr lang="en-US" sz="7999">
                <a:solidFill>
                  <a:srgbClr val="000000"/>
                </a:solidFill>
                <a:latin typeface="Active Heart 달콤한 마음"/>
                <a:ea typeface="Active Heart 달콤한 마음"/>
                <a:cs typeface="Active Heart 달콤한 마음"/>
                <a:sym typeface="Active Heart 달콤한 마음"/>
              </a:rPr>
              <a:t>Q             A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7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71135" y="1288963"/>
            <a:ext cx="15743650" cy="7916543"/>
            <a:chOff x="0" y="0"/>
            <a:chExt cx="4146476" cy="208501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146476" cy="2085015"/>
            </a:xfrm>
            <a:custGeom>
              <a:avLst/>
              <a:gdLst/>
              <a:ahLst/>
              <a:cxnLst/>
              <a:rect r="r" b="b" t="t" l="l"/>
              <a:pathLst>
                <a:path h="2085015" w="4146476">
                  <a:moveTo>
                    <a:pt x="0" y="0"/>
                  </a:moveTo>
                  <a:lnTo>
                    <a:pt x="4146476" y="0"/>
                  </a:lnTo>
                  <a:lnTo>
                    <a:pt x="4146476" y="2085015"/>
                  </a:lnTo>
                  <a:lnTo>
                    <a:pt x="0" y="2085015"/>
                  </a:lnTo>
                  <a:close/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146476" cy="21326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173215" y="1081494"/>
            <a:ext cx="15743650" cy="7916543"/>
            <a:chOff x="0" y="0"/>
            <a:chExt cx="4146476" cy="208501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146476" cy="2085015"/>
            </a:xfrm>
            <a:custGeom>
              <a:avLst/>
              <a:gdLst/>
              <a:ahLst/>
              <a:cxnLst/>
              <a:rect r="r" b="b" t="t" l="l"/>
              <a:pathLst>
                <a:path h="2085015" w="4146476">
                  <a:moveTo>
                    <a:pt x="0" y="0"/>
                  </a:moveTo>
                  <a:lnTo>
                    <a:pt x="4146476" y="0"/>
                  </a:lnTo>
                  <a:lnTo>
                    <a:pt x="4146476" y="2085015"/>
                  </a:lnTo>
                  <a:lnTo>
                    <a:pt x="0" y="2085015"/>
                  </a:ln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4146476" cy="21326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8" id="8"/>
          <p:cNvSpPr/>
          <p:nvPr/>
        </p:nvSpPr>
        <p:spPr>
          <a:xfrm>
            <a:off x="1173215" y="1759835"/>
            <a:ext cx="15743650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16328550" y="1255727"/>
            <a:ext cx="298154" cy="298154"/>
          </a:xfrm>
          <a:custGeom>
            <a:avLst/>
            <a:gdLst/>
            <a:ahLst/>
            <a:cxnLst/>
            <a:rect r="r" b="b" t="t" l="l"/>
            <a:pathLst>
              <a:path h="298154" w="298154">
                <a:moveTo>
                  <a:pt x="0" y="0"/>
                </a:moveTo>
                <a:lnTo>
                  <a:pt x="298154" y="0"/>
                </a:lnTo>
                <a:lnTo>
                  <a:pt x="298154" y="298154"/>
                </a:lnTo>
                <a:lnTo>
                  <a:pt x="0" y="2981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458977" y="1308013"/>
            <a:ext cx="747888" cy="245868"/>
          </a:xfrm>
          <a:custGeom>
            <a:avLst/>
            <a:gdLst/>
            <a:ahLst/>
            <a:cxnLst/>
            <a:rect r="r" b="b" t="t" l="l"/>
            <a:pathLst>
              <a:path h="245868" w="747888">
                <a:moveTo>
                  <a:pt x="0" y="0"/>
                </a:moveTo>
                <a:lnTo>
                  <a:pt x="747888" y="0"/>
                </a:lnTo>
                <a:lnTo>
                  <a:pt x="747888" y="245868"/>
                </a:lnTo>
                <a:lnTo>
                  <a:pt x="0" y="2458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2334616" y="4305356"/>
            <a:ext cx="13618768" cy="1403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b="true" sz="4000" spc="-80">
                <a:solidFill>
                  <a:srgbClr val="000000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지금까지 발표를 들어주셔서</a:t>
            </a:r>
          </a:p>
          <a:p>
            <a:pPr algn="ctr">
              <a:lnSpc>
                <a:spcPts val="5600"/>
              </a:lnSpc>
            </a:pPr>
            <a:r>
              <a:rPr lang="en-US" b="true" sz="4000" spc="-80">
                <a:solidFill>
                  <a:srgbClr val="000000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감사합니다.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7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71135" y="1288963"/>
            <a:ext cx="15743650" cy="7916543"/>
            <a:chOff x="0" y="0"/>
            <a:chExt cx="4146476" cy="208501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146476" cy="2085015"/>
            </a:xfrm>
            <a:custGeom>
              <a:avLst/>
              <a:gdLst/>
              <a:ahLst/>
              <a:cxnLst/>
              <a:rect r="r" b="b" t="t" l="l"/>
              <a:pathLst>
                <a:path h="2085015" w="4146476">
                  <a:moveTo>
                    <a:pt x="0" y="0"/>
                  </a:moveTo>
                  <a:lnTo>
                    <a:pt x="4146476" y="0"/>
                  </a:lnTo>
                  <a:lnTo>
                    <a:pt x="4146476" y="2085015"/>
                  </a:lnTo>
                  <a:lnTo>
                    <a:pt x="0" y="2085015"/>
                  </a:lnTo>
                  <a:close/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146476" cy="21326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173215" y="1081494"/>
            <a:ext cx="15743650" cy="7916543"/>
            <a:chOff x="0" y="0"/>
            <a:chExt cx="4146476" cy="208501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146476" cy="2085015"/>
            </a:xfrm>
            <a:custGeom>
              <a:avLst/>
              <a:gdLst/>
              <a:ahLst/>
              <a:cxnLst/>
              <a:rect r="r" b="b" t="t" l="l"/>
              <a:pathLst>
                <a:path h="2085015" w="4146476">
                  <a:moveTo>
                    <a:pt x="0" y="0"/>
                  </a:moveTo>
                  <a:lnTo>
                    <a:pt x="4146476" y="0"/>
                  </a:lnTo>
                  <a:lnTo>
                    <a:pt x="4146476" y="2085015"/>
                  </a:lnTo>
                  <a:lnTo>
                    <a:pt x="0" y="2085015"/>
                  </a:ln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4146476" cy="21326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8" id="8"/>
          <p:cNvSpPr/>
          <p:nvPr/>
        </p:nvSpPr>
        <p:spPr>
          <a:xfrm>
            <a:off x="1173215" y="1759835"/>
            <a:ext cx="15743650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16328550" y="1255727"/>
            <a:ext cx="298154" cy="298154"/>
          </a:xfrm>
          <a:custGeom>
            <a:avLst/>
            <a:gdLst/>
            <a:ahLst/>
            <a:cxnLst/>
            <a:rect r="r" b="b" t="t" l="l"/>
            <a:pathLst>
              <a:path h="298154" w="298154">
                <a:moveTo>
                  <a:pt x="0" y="0"/>
                </a:moveTo>
                <a:lnTo>
                  <a:pt x="298154" y="0"/>
                </a:lnTo>
                <a:lnTo>
                  <a:pt x="298154" y="298154"/>
                </a:lnTo>
                <a:lnTo>
                  <a:pt x="0" y="2981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458977" y="1308013"/>
            <a:ext cx="747888" cy="245868"/>
          </a:xfrm>
          <a:custGeom>
            <a:avLst/>
            <a:gdLst/>
            <a:ahLst/>
            <a:cxnLst/>
            <a:rect r="r" b="b" t="t" l="l"/>
            <a:pathLst>
              <a:path h="245868" w="747888">
                <a:moveTo>
                  <a:pt x="0" y="0"/>
                </a:moveTo>
                <a:lnTo>
                  <a:pt x="747888" y="0"/>
                </a:lnTo>
                <a:lnTo>
                  <a:pt x="747888" y="245868"/>
                </a:lnTo>
                <a:lnTo>
                  <a:pt x="0" y="2458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971717" y="3844757"/>
            <a:ext cx="3294823" cy="3822876"/>
            <a:chOff x="0" y="0"/>
            <a:chExt cx="867772" cy="100684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67772" cy="1006848"/>
            </a:xfrm>
            <a:custGeom>
              <a:avLst/>
              <a:gdLst/>
              <a:ahLst/>
              <a:cxnLst/>
              <a:rect r="r" b="b" t="t" l="l"/>
              <a:pathLst>
                <a:path h="1006848" w="867772">
                  <a:moveTo>
                    <a:pt x="30546" y="0"/>
                  </a:moveTo>
                  <a:lnTo>
                    <a:pt x="837226" y="0"/>
                  </a:lnTo>
                  <a:cubicBezTo>
                    <a:pt x="845327" y="0"/>
                    <a:pt x="853097" y="3218"/>
                    <a:pt x="858825" y="8947"/>
                  </a:cubicBezTo>
                  <a:cubicBezTo>
                    <a:pt x="864554" y="14675"/>
                    <a:pt x="867772" y="22445"/>
                    <a:pt x="867772" y="30546"/>
                  </a:cubicBezTo>
                  <a:lnTo>
                    <a:pt x="867772" y="976302"/>
                  </a:lnTo>
                  <a:cubicBezTo>
                    <a:pt x="867772" y="993172"/>
                    <a:pt x="854096" y="1006848"/>
                    <a:pt x="837226" y="1006848"/>
                  </a:cubicBezTo>
                  <a:lnTo>
                    <a:pt x="30546" y="1006848"/>
                  </a:lnTo>
                  <a:cubicBezTo>
                    <a:pt x="13676" y="1006848"/>
                    <a:pt x="0" y="993172"/>
                    <a:pt x="0" y="976302"/>
                  </a:cubicBezTo>
                  <a:lnTo>
                    <a:pt x="0" y="30546"/>
                  </a:lnTo>
                  <a:cubicBezTo>
                    <a:pt x="0" y="13676"/>
                    <a:pt x="13676" y="0"/>
                    <a:pt x="30546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47625"/>
              <a:ext cx="867772" cy="10544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5586194" y="3844757"/>
            <a:ext cx="3294823" cy="3822876"/>
            <a:chOff x="0" y="0"/>
            <a:chExt cx="867772" cy="1006848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67772" cy="1006848"/>
            </a:xfrm>
            <a:custGeom>
              <a:avLst/>
              <a:gdLst/>
              <a:ahLst/>
              <a:cxnLst/>
              <a:rect r="r" b="b" t="t" l="l"/>
              <a:pathLst>
                <a:path h="1006848" w="867772">
                  <a:moveTo>
                    <a:pt x="30546" y="0"/>
                  </a:moveTo>
                  <a:lnTo>
                    <a:pt x="837226" y="0"/>
                  </a:lnTo>
                  <a:cubicBezTo>
                    <a:pt x="845327" y="0"/>
                    <a:pt x="853097" y="3218"/>
                    <a:pt x="858825" y="8947"/>
                  </a:cubicBezTo>
                  <a:cubicBezTo>
                    <a:pt x="864554" y="14675"/>
                    <a:pt x="867772" y="22445"/>
                    <a:pt x="867772" y="30546"/>
                  </a:cubicBezTo>
                  <a:lnTo>
                    <a:pt x="867772" y="976302"/>
                  </a:lnTo>
                  <a:cubicBezTo>
                    <a:pt x="867772" y="993172"/>
                    <a:pt x="854096" y="1006848"/>
                    <a:pt x="837226" y="1006848"/>
                  </a:cubicBezTo>
                  <a:lnTo>
                    <a:pt x="30546" y="1006848"/>
                  </a:lnTo>
                  <a:cubicBezTo>
                    <a:pt x="13676" y="1006848"/>
                    <a:pt x="0" y="993172"/>
                    <a:pt x="0" y="976302"/>
                  </a:cubicBezTo>
                  <a:lnTo>
                    <a:pt x="0" y="30546"/>
                  </a:lnTo>
                  <a:cubicBezTo>
                    <a:pt x="0" y="13676"/>
                    <a:pt x="13676" y="0"/>
                    <a:pt x="30546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47625"/>
              <a:ext cx="867772" cy="10544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9204867" y="3844757"/>
            <a:ext cx="3294823" cy="3822876"/>
            <a:chOff x="0" y="0"/>
            <a:chExt cx="867772" cy="1006848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67772" cy="1006848"/>
            </a:xfrm>
            <a:custGeom>
              <a:avLst/>
              <a:gdLst/>
              <a:ahLst/>
              <a:cxnLst/>
              <a:rect r="r" b="b" t="t" l="l"/>
              <a:pathLst>
                <a:path h="1006848" w="867772">
                  <a:moveTo>
                    <a:pt x="30546" y="0"/>
                  </a:moveTo>
                  <a:lnTo>
                    <a:pt x="837226" y="0"/>
                  </a:lnTo>
                  <a:cubicBezTo>
                    <a:pt x="845327" y="0"/>
                    <a:pt x="853097" y="3218"/>
                    <a:pt x="858825" y="8947"/>
                  </a:cubicBezTo>
                  <a:cubicBezTo>
                    <a:pt x="864554" y="14675"/>
                    <a:pt x="867772" y="22445"/>
                    <a:pt x="867772" y="30546"/>
                  </a:cubicBezTo>
                  <a:lnTo>
                    <a:pt x="867772" y="976302"/>
                  </a:lnTo>
                  <a:cubicBezTo>
                    <a:pt x="867772" y="993172"/>
                    <a:pt x="854096" y="1006848"/>
                    <a:pt x="837226" y="1006848"/>
                  </a:cubicBezTo>
                  <a:lnTo>
                    <a:pt x="30546" y="1006848"/>
                  </a:lnTo>
                  <a:cubicBezTo>
                    <a:pt x="13676" y="1006848"/>
                    <a:pt x="0" y="993172"/>
                    <a:pt x="0" y="976302"/>
                  </a:cubicBezTo>
                  <a:lnTo>
                    <a:pt x="0" y="30546"/>
                  </a:lnTo>
                  <a:cubicBezTo>
                    <a:pt x="0" y="13676"/>
                    <a:pt x="13676" y="0"/>
                    <a:pt x="30546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47625"/>
              <a:ext cx="867772" cy="10544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2823540" y="3844757"/>
            <a:ext cx="3294823" cy="3822876"/>
            <a:chOff x="0" y="0"/>
            <a:chExt cx="867772" cy="1006848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67772" cy="1006848"/>
            </a:xfrm>
            <a:custGeom>
              <a:avLst/>
              <a:gdLst/>
              <a:ahLst/>
              <a:cxnLst/>
              <a:rect r="r" b="b" t="t" l="l"/>
              <a:pathLst>
                <a:path h="1006848" w="867772">
                  <a:moveTo>
                    <a:pt x="30546" y="0"/>
                  </a:moveTo>
                  <a:lnTo>
                    <a:pt x="837226" y="0"/>
                  </a:lnTo>
                  <a:cubicBezTo>
                    <a:pt x="845327" y="0"/>
                    <a:pt x="853097" y="3218"/>
                    <a:pt x="858825" y="8947"/>
                  </a:cubicBezTo>
                  <a:cubicBezTo>
                    <a:pt x="864554" y="14675"/>
                    <a:pt x="867772" y="22445"/>
                    <a:pt x="867772" y="30546"/>
                  </a:cubicBezTo>
                  <a:lnTo>
                    <a:pt x="867772" y="976302"/>
                  </a:lnTo>
                  <a:cubicBezTo>
                    <a:pt x="867772" y="993172"/>
                    <a:pt x="854096" y="1006848"/>
                    <a:pt x="837226" y="1006848"/>
                  </a:cubicBezTo>
                  <a:lnTo>
                    <a:pt x="30546" y="1006848"/>
                  </a:lnTo>
                  <a:cubicBezTo>
                    <a:pt x="13676" y="1006848"/>
                    <a:pt x="0" y="993172"/>
                    <a:pt x="0" y="976302"/>
                  </a:cubicBezTo>
                  <a:lnTo>
                    <a:pt x="0" y="30546"/>
                  </a:lnTo>
                  <a:cubicBezTo>
                    <a:pt x="0" y="13676"/>
                    <a:pt x="13676" y="0"/>
                    <a:pt x="30546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-47625"/>
              <a:ext cx="867772" cy="10544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sp>
        <p:nvSpPr>
          <p:cNvPr name="AutoShape 23" id="23"/>
          <p:cNvSpPr/>
          <p:nvPr/>
        </p:nvSpPr>
        <p:spPr>
          <a:xfrm>
            <a:off x="2190913" y="5951015"/>
            <a:ext cx="2856430" cy="0"/>
          </a:xfrm>
          <a:prstGeom prst="line">
            <a:avLst/>
          </a:prstGeom>
          <a:ln cap="flat" w="19050">
            <a:solidFill>
              <a:srgbClr val="DDC1A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4" id="24"/>
          <p:cNvSpPr/>
          <p:nvPr/>
        </p:nvSpPr>
        <p:spPr>
          <a:xfrm>
            <a:off x="5805391" y="5951015"/>
            <a:ext cx="2856430" cy="0"/>
          </a:xfrm>
          <a:prstGeom prst="line">
            <a:avLst/>
          </a:prstGeom>
          <a:ln cap="flat" w="19050">
            <a:solidFill>
              <a:srgbClr val="DDC1A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5" id="25"/>
          <p:cNvSpPr/>
          <p:nvPr/>
        </p:nvSpPr>
        <p:spPr>
          <a:xfrm>
            <a:off x="9424063" y="5951015"/>
            <a:ext cx="2856430" cy="0"/>
          </a:xfrm>
          <a:prstGeom prst="line">
            <a:avLst/>
          </a:prstGeom>
          <a:ln cap="flat" w="19050">
            <a:solidFill>
              <a:srgbClr val="DDC1A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6" id="26"/>
          <p:cNvSpPr/>
          <p:nvPr/>
        </p:nvSpPr>
        <p:spPr>
          <a:xfrm>
            <a:off x="13042736" y="5951015"/>
            <a:ext cx="2856430" cy="0"/>
          </a:xfrm>
          <a:prstGeom prst="line">
            <a:avLst/>
          </a:prstGeom>
          <a:ln cap="flat" w="19050">
            <a:solidFill>
              <a:srgbClr val="DDC1A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27" id="27"/>
          <p:cNvSpPr/>
          <p:nvPr/>
        </p:nvSpPr>
        <p:spPr>
          <a:xfrm flipH="false" flipV="false" rot="0">
            <a:off x="6612871" y="4273382"/>
            <a:ext cx="1207565" cy="1200978"/>
          </a:xfrm>
          <a:custGeom>
            <a:avLst/>
            <a:gdLst/>
            <a:ahLst/>
            <a:cxnLst/>
            <a:rect r="r" b="b" t="t" l="l"/>
            <a:pathLst>
              <a:path h="1200978" w="1207565">
                <a:moveTo>
                  <a:pt x="0" y="0"/>
                </a:moveTo>
                <a:lnTo>
                  <a:pt x="1207565" y="0"/>
                </a:lnTo>
                <a:lnTo>
                  <a:pt x="1207565" y="1200978"/>
                </a:lnTo>
                <a:lnTo>
                  <a:pt x="0" y="120097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9677820" y="3946855"/>
            <a:ext cx="1854032" cy="1854032"/>
          </a:xfrm>
          <a:custGeom>
            <a:avLst/>
            <a:gdLst/>
            <a:ahLst/>
            <a:cxnLst/>
            <a:rect r="r" b="b" t="t" l="l"/>
            <a:pathLst>
              <a:path h="1854032" w="1854032">
                <a:moveTo>
                  <a:pt x="0" y="0"/>
                </a:moveTo>
                <a:lnTo>
                  <a:pt x="1854032" y="0"/>
                </a:lnTo>
                <a:lnTo>
                  <a:pt x="1854032" y="1854032"/>
                </a:lnTo>
                <a:lnTo>
                  <a:pt x="0" y="185403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13389237" y="4635539"/>
            <a:ext cx="2163428" cy="495714"/>
          </a:xfrm>
          <a:custGeom>
            <a:avLst/>
            <a:gdLst/>
            <a:ahLst/>
            <a:cxnLst/>
            <a:rect r="r" b="b" t="t" l="l"/>
            <a:pathLst>
              <a:path h="495714" w="2163428">
                <a:moveTo>
                  <a:pt x="0" y="0"/>
                </a:moveTo>
                <a:lnTo>
                  <a:pt x="2163428" y="0"/>
                </a:lnTo>
                <a:lnTo>
                  <a:pt x="2163428" y="495714"/>
                </a:lnTo>
                <a:lnTo>
                  <a:pt x="0" y="49571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-51382" r="-2775" b="0"/>
            </a:stretch>
          </a:blipFill>
        </p:spPr>
      </p:sp>
      <p:grpSp>
        <p:nvGrpSpPr>
          <p:cNvPr name="Group 30" id="30"/>
          <p:cNvGrpSpPr/>
          <p:nvPr/>
        </p:nvGrpSpPr>
        <p:grpSpPr>
          <a:xfrm rot="0">
            <a:off x="2084714" y="4359427"/>
            <a:ext cx="2962629" cy="1047939"/>
            <a:chOff x="0" y="0"/>
            <a:chExt cx="3950172" cy="1397251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25391"/>
              <a:ext cx="1186025" cy="1371860"/>
            </a:xfrm>
            <a:custGeom>
              <a:avLst/>
              <a:gdLst/>
              <a:ahLst/>
              <a:cxnLst/>
              <a:rect r="r" b="b" t="t" l="l"/>
              <a:pathLst>
                <a:path h="1371860" w="1186025">
                  <a:moveTo>
                    <a:pt x="0" y="0"/>
                  </a:moveTo>
                  <a:lnTo>
                    <a:pt x="1186025" y="0"/>
                  </a:lnTo>
                  <a:lnTo>
                    <a:pt x="1186025" y="1371860"/>
                  </a:lnTo>
                  <a:lnTo>
                    <a:pt x="0" y="13718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 l="-1637" t="0" r="-1637" b="0"/>
              </a:stretch>
            </a:blipFill>
          </p:spPr>
        </p:sp>
        <p:sp>
          <p:nvSpPr>
            <p:cNvPr name="Freeform 32" id="32"/>
            <p:cNvSpPr/>
            <p:nvPr/>
          </p:nvSpPr>
          <p:spPr>
            <a:xfrm flipH="false" flipV="false" rot="0">
              <a:off x="2451322" y="0"/>
              <a:ext cx="1498851" cy="1056076"/>
            </a:xfrm>
            <a:custGeom>
              <a:avLst/>
              <a:gdLst/>
              <a:ahLst/>
              <a:cxnLst/>
              <a:rect r="r" b="b" t="t" l="l"/>
              <a:pathLst>
                <a:path h="1056076" w="1498851">
                  <a:moveTo>
                    <a:pt x="0" y="0"/>
                  </a:moveTo>
                  <a:lnTo>
                    <a:pt x="1498850" y="0"/>
                  </a:lnTo>
                  <a:lnTo>
                    <a:pt x="1498850" y="1056076"/>
                  </a:lnTo>
                  <a:lnTo>
                    <a:pt x="0" y="10560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 l="-1637" t="0" r="-1637" b="0"/>
              </a:stretch>
            </a:blipFill>
          </p:spPr>
        </p:sp>
        <p:sp>
          <p:nvSpPr>
            <p:cNvPr name="Freeform 33" id="33"/>
            <p:cNvSpPr/>
            <p:nvPr/>
          </p:nvSpPr>
          <p:spPr>
            <a:xfrm flipH="false" flipV="false" rot="0">
              <a:off x="593013" y="118067"/>
              <a:ext cx="2581142" cy="1186509"/>
            </a:xfrm>
            <a:custGeom>
              <a:avLst/>
              <a:gdLst/>
              <a:ahLst/>
              <a:cxnLst/>
              <a:rect r="r" b="b" t="t" l="l"/>
              <a:pathLst>
                <a:path h="1186509" w="2581142">
                  <a:moveTo>
                    <a:pt x="0" y="0"/>
                  </a:moveTo>
                  <a:lnTo>
                    <a:pt x="2581142" y="0"/>
                  </a:lnTo>
                  <a:lnTo>
                    <a:pt x="2581142" y="1186509"/>
                  </a:lnTo>
                  <a:lnTo>
                    <a:pt x="0" y="11865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/>
              <a:stretch>
                <a:fillRect l="-1637" t="0" r="-1637" b="0"/>
              </a:stretch>
            </a:blipFill>
          </p:spPr>
        </p:sp>
      </p:grpSp>
      <p:sp>
        <p:nvSpPr>
          <p:cNvPr name="Freeform 34" id="34"/>
          <p:cNvSpPr/>
          <p:nvPr/>
        </p:nvSpPr>
        <p:spPr>
          <a:xfrm flipH="false" flipV="false" rot="0">
            <a:off x="11014203" y="4984949"/>
            <a:ext cx="960555" cy="756516"/>
          </a:xfrm>
          <a:custGeom>
            <a:avLst/>
            <a:gdLst/>
            <a:ahLst/>
            <a:cxnLst/>
            <a:rect r="r" b="b" t="t" l="l"/>
            <a:pathLst>
              <a:path h="756516" w="960555">
                <a:moveTo>
                  <a:pt x="0" y="0"/>
                </a:moveTo>
                <a:lnTo>
                  <a:pt x="960556" y="0"/>
                </a:lnTo>
                <a:lnTo>
                  <a:pt x="960556" y="756516"/>
                </a:lnTo>
                <a:lnTo>
                  <a:pt x="0" y="75651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5" id="35"/>
          <p:cNvSpPr txBox="true"/>
          <p:nvPr/>
        </p:nvSpPr>
        <p:spPr>
          <a:xfrm rot="0">
            <a:off x="5881683" y="2167721"/>
            <a:ext cx="5745219" cy="7054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39"/>
              </a:lnSpc>
            </a:pPr>
            <a:r>
              <a:rPr lang="en-US" b="true" sz="4099" spc="-81">
                <a:solidFill>
                  <a:srgbClr val="000000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기술 스택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2084714" y="3395812"/>
            <a:ext cx="3041374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b="true" sz="2199" spc="-76">
                <a:solidFill>
                  <a:srgbClr val="000000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인공지능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5712919" y="3414862"/>
            <a:ext cx="3041374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b="true" sz="2199" spc="-76">
                <a:solidFill>
                  <a:srgbClr val="000000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언어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9331592" y="3424387"/>
            <a:ext cx="3041374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b="true" sz="2199" spc="-76">
                <a:solidFill>
                  <a:srgbClr val="000000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하드웨어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2857793" y="3424387"/>
            <a:ext cx="3041374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b="true" sz="2199" spc="-76">
                <a:solidFill>
                  <a:srgbClr val="000000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데이터베이스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2098441" y="6122465"/>
            <a:ext cx="3041374" cy="1406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b="true" sz="1999" spc="-39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YOLOv8</a:t>
            </a:r>
          </a:p>
          <a:p>
            <a:pPr algn="ctr">
              <a:lnSpc>
                <a:spcPts val="2799"/>
              </a:lnSpc>
            </a:pPr>
            <a:r>
              <a:rPr lang="en-US" b="true" sz="1999" spc="-39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OPENCV</a:t>
            </a:r>
          </a:p>
          <a:p>
            <a:pPr algn="ctr">
              <a:lnSpc>
                <a:spcPts val="2799"/>
              </a:lnSpc>
            </a:pPr>
            <a:r>
              <a:rPr lang="en-US" b="true" sz="1999" spc="-39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FLASK</a:t>
            </a:r>
          </a:p>
          <a:p>
            <a:pPr algn="ctr">
              <a:lnSpc>
                <a:spcPts val="2799"/>
              </a:lnSpc>
            </a:pPr>
          </a:p>
        </p:txBody>
      </p:sp>
      <p:sp>
        <p:nvSpPr>
          <p:cNvPr name="TextBox 41" id="41"/>
          <p:cNvSpPr txBox="true"/>
          <p:nvPr/>
        </p:nvSpPr>
        <p:spPr>
          <a:xfrm rot="0">
            <a:off x="5712919" y="6122465"/>
            <a:ext cx="3041374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b="true" sz="1999" spc="-39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PYTHON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9331592" y="6122465"/>
            <a:ext cx="3041374" cy="701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b="true" sz="1999" spc="-39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ARDUINO</a:t>
            </a:r>
          </a:p>
          <a:p>
            <a:pPr algn="ctr">
              <a:lnSpc>
                <a:spcPts val="2799"/>
              </a:lnSpc>
            </a:pPr>
            <a:r>
              <a:rPr lang="en-US" b="true" sz="1999" spc="-39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IPWEBCAM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12950264" y="6122465"/>
            <a:ext cx="3041374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1999" spc="-39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MONGODB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7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71135" y="1288963"/>
            <a:ext cx="15743650" cy="7916543"/>
            <a:chOff x="0" y="0"/>
            <a:chExt cx="4146476" cy="208501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146476" cy="2085015"/>
            </a:xfrm>
            <a:custGeom>
              <a:avLst/>
              <a:gdLst/>
              <a:ahLst/>
              <a:cxnLst/>
              <a:rect r="r" b="b" t="t" l="l"/>
              <a:pathLst>
                <a:path h="2085015" w="4146476">
                  <a:moveTo>
                    <a:pt x="0" y="0"/>
                  </a:moveTo>
                  <a:lnTo>
                    <a:pt x="4146476" y="0"/>
                  </a:lnTo>
                  <a:lnTo>
                    <a:pt x="4146476" y="2085015"/>
                  </a:lnTo>
                  <a:lnTo>
                    <a:pt x="0" y="2085015"/>
                  </a:lnTo>
                  <a:close/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146476" cy="21326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173215" y="1081494"/>
            <a:ext cx="15743650" cy="7916543"/>
            <a:chOff x="0" y="0"/>
            <a:chExt cx="4146476" cy="208501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146476" cy="2085015"/>
            </a:xfrm>
            <a:custGeom>
              <a:avLst/>
              <a:gdLst/>
              <a:ahLst/>
              <a:cxnLst/>
              <a:rect r="r" b="b" t="t" l="l"/>
              <a:pathLst>
                <a:path h="2085015" w="4146476">
                  <a:moveTo>
                    <a:pt x="0" y="0"/>
                  </a:moveTo>
                  <a:lnTo>
                    <a:pt x="4146476" y="0"/>
                  </a:lnTo>
                  <a:lnTo>
                    <a:pt x="4146476" y="2085015"/>
                  </a:lnTo>
                  <a:lnTo>
                    <a:pt x="0" y="2085015"/>
                  </a:ln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4146476" cy="21326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8" id="8"/>
          <p:cNvSpPr/>
          <p:nvPr/>
        </p:nvSpPr>
        <p:spPr>
          <a:xfrm>
            <a:off x="1173215" y="1759835"/>
            <a:ext cx="15743650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16328550" y="1255727"/>
            <a:ext cx="298154" cy="298154"/>
          </a:xfrm>
          <a:custGeom>
            <a:avLst/>
            <a:gdLst/>
            <a:ahLst/>
            <a:cxnLst/>
            <a:rect r="r" b="b" t="t" l="l"/>
            <a:pathLst>
              <a:path h="298154" w="298154">
                <a:moveTo>
                  <a:pt x="0" y="0"/>
                </a:moveTo>
                <a:lnTo>
                  <a:pt x="298154" y="0"/>
                </a:lnTo>
                <a:lnTo>
                  <a:pt x="298154" y="298154"/>
                </a:lnTo>
                <a:lnTo>
                  <a:pt x="0" y="2981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458977" y="1308013"/>
            <a:ext cx="747888" cy="245868"/>
          </a:xfrm>
          <a:custGeom>
            <a:avLst/>
            <a:gdLst/>
            <a:ahLst/>
            <a:cxnLst/>
            <a:rect r="r" b="b" t="t" l="l"/>
            <a:pathLst>
              <a:path h="245868" w="747888">
                <a:moveTo>
                  <a:pt x="0" y="0"/>
                </a:moveTo>
                <a:lnTo>
                  <a:pt x="747888" y="0"/>
                </a:lnTo>
                <a:lnTo>
                  <a:pt x="747888" y="245868"/>
                </a:lnTo>
                <a:lnTo>
                  <a:pt x="0" y="2458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7479174" y="3345867"/>
            <a:ext cx="3527573" cy="5057452"/>
          </a:xfrm>
          <a:custGeom>
            <a:avLst/>
            <a:gdLst/>
            <a:ahLst/>
            <a:cxnLst/>
            <a:rect r="r" b="b" t="t" l="l"/>
            <a:pathLst>
              <a:path h="5057452" w="3527573">
                <a:moveTo>
                  <a:pt x="0" y="0"/>
                </a:moveTo>
                <a:lnTo>
                  <a:pt x="3527573" y="0"/>
                </a:lnTo>
                <a:lnTo>
                  <a:pt x="3527573" y="5057453"/>
                </a:lnTo>
                <a:lnTo>
                  <a:pt x="0" y="505745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4042591" y="1860904"/>
            <a:ext cx="10938730" cy="13135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56"/>
              </a:lnSpc>
            </a:pPr>
            <a:r>
              <a:rPr lang="en-US" b="true" sz="3754" spc="-75">
                <a:solidFill>
                  <a:srgbClr val="000000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2001년 홍제동 방화 사건을 모티프로 만들어진</a:t>
            </a:r>
          </a:p>
          <a:p>
            <a:pPr algn="ctr">
              <a:lnSpc>
                <a:spcPts val="5256"/>
              </a:lnSpc>
            </a:pPr>
            <a:r>
              <a:rPr lang="en-US" b="true" sz="3754" spc="-75">
                <a:solidFill>
                  <a:srgbClr val="000000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영화 ‘소방관’을 보신 분이 계신가요?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7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71135" y="1288963"/>
            <a:ext cx="15743650" cy="7916543"/>
            <a:chOff x="0" y="0"/>
            <a:chExt cx="4146476" cy="208501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146476" cy="2085015"/>
            </a:xfrm>
            <a:custGeom>
              <a:avLst/>
              <a:gdLst/>
              <a:ahLst/>
              <a:cxnLst/>
              <a:rect r="r" b="b" t="t" l="l"/>
              <a:pathLst>
                <a:path h="2085015" w="4146476">
                  <a:moveTo>
                    <a:pt x="0" y="0"/>
                  </a:moveTo>
                  <a:lnTo>
                    <a:pt x="4146476" y="0"/>
                  </a:lnTo>
                  <a:lnTo>
                    <a:pt x="4146476" y="2085015"/>
                  </a:lnTo>
                  <a:lnTo>
                    <a:pt x="0" y="2085015"/>
                  </a:lnTo>
                  <a:close/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146476" cy="21326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173215" y="1081494"/>
            <a:ext cx="15743650" cy="7916543"/>
            <a:chOff x="0" y="0"/>
            <a:chExt cx="4146476" cy="208501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146476" cy="2085015"/>
            </a:xfrm>
            <a:custGeom>
              <a:avLst/>
              <a:gdLst/>
              <a:ahLst/>
              <a:cxnLst/>
              <a:rect r="r" b="b" t="t" l="l"/>
              <a:pathLst>
                <a:path h="2085015" w="4146476">
                  <a:moveTo>
                    <a:pt x="0" y="0"/>
                  </a:moveTo>
                  <a:lnTo>
                    <a:pt x="4146476" y="0"/>
                  </a:lnTo>
                  <a:lnTo>
                    <a:pt x="4146476" y="2085015"/>
                  </a:lnTo>
                  <a:lnTo>
                    <a:pt x="0" y="2085015"/>
                  </a:ln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4146476" cy="21326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8" id="8"/>
          <p:cNvSpPr/>
          <p:nvPr/>
        </p:nvSpPr>
        <p:spPr>
          <a:xfrm>
            <a:off x="1173215" y="1759835"/>
            <a:ext cx="15743650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1458977" y="1308013"/>
            <a:ext cx="747888" cy="245868"/>
          </a:xfrm>
          <a:custGeom>
            <a:avLst/>
            <a:gdLst/>
            <a:ahLst/>
            <a:cxnLst/>
            <a:rect r="r" b="b" t="t" l="l"/>
            <a:pathLst>
              <a:path h="245868" w="747888">
                <a:moveTo>
                  <a:pt x="0" y="0"/>
                </a:moveTo>
                <a:lnTo>
                  <a:pt x="747888" y="0"/>
                </a:lnTo>
                <a:lnTo>
                  <a:pt x="747888" y="245868"/>
                </a:lnTo>
                <a:lnTo>
                  <a:pt x="0" y="2458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6328550" y="1255727"/>
            <a:ext cx="298154" cy="298154"/>
          </a:xfrm>
          <a:custGeom>
            <a:avLst/>
            <a:gdLst/>
            <a:ahLst/>
            <a:cxnLst/>
            <a:rect r="r" b="b" t="t" l="l"/>
            <a:pathLst>
              <a:path h="298154" w="298154">
                <a:moveTo>
                  <a:pt x="0" y="0"/>
                </a:moveTo>
                <a:lnTo>
                  <a:pt x="298154" y="0"/>
                </a:lnTo>
                <a:lnTo>
                  <a:pt x="298154" y="298154"/>
                </a:lnTo>
                <a:lnTo>
                  <a:pt x="0" y="2981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6060027" y="323214"/>
            <a:ext cx="5745219" cy="7054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39"/>
              </a:lnSpc>
            </a:pPr>
            <a:r>
              <a:rPr lang="en-US" b="true" sz="4099" spc="-81">
                <a:solidFill>
                  <a:srgbClr val="000000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프로젝트 기획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4135743" y="2178750"/>
            <a:ext cx="10016514" cy="653650"/>
            <a:chOff x="0" y="0"/>
            <a:chExt cx="13355352" cy="871533"/>
          </a:xfrm>
        </p:grpSpPr>
        <p:grpSp>
          <p:nvGrpSpPr>
            <p:cNvPr name="Group 13" id="13"/>
            <p:cNvGrpSpPr/>
            <p:nvPr/>
          </p:nvGrpSpPr>
          <p:grpSpPr>
            <a:xfrm rot="0">
              <a:off x="0" y="0"/>
              <a:ext cx="13355352" cy="871533"/>
              <a:chOff x="0" y="0"/>
              <a:chExt cx="1786595" cy="116588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1786595" cy="116588"/>
              </a:xfrm>
              <a:custGeom>
                <a:avLst/>
                <a:gdLst/>
                <a:ahLst/>
                <a:cxnLst/>
                <a:rect r="r" b="b" t="t" l="l"/>
                <a:pathLst>
                  <a:path h="116588" w="1786595">
                    <a:moveTo>
                      <a:pt x="0" y="0"/>
                    </a:moveTo>
                    <a:lnTo>
                      <a:pt x="1786595" y="0"/>
                    </a:lnTo>
                    <a:lnTo>
                      <a:pt x="1786595" y="116588"/>
                    </a:lnTo>
                    <a:lnTo>
                      <a:pt x="0" y="116588"/>
                    </a:lnTo>
                    <a:close/>
                  </a:path>
                </a:pathLst>
              </a:custGeom>
              <a:solidFill>
                <a:srgbClr val="222222"/>
              </a:solidFill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0" y="-47625"/>
                <a:ext cx="1786595" cy="164213"/>
              </a:xfrm>
              <a:prstGeom prst="rect">
                <a:avLst/>
              </a:prstGeom>
            </p:spPr>
            <p:txBody>
              <a:bodyPr anchor="ctr" rtlCol="false" tIns="75012" lIns="75012" bIns="75012" rIns="75012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name="Freeform 16" id="16"/>
            <p:cNvSpPr/>
            <p:nvPr/>
          </p:nvSpPr>
          <p:spPr>
            <a:xfrm flipH="false" flipV="false" rot="0">
              <a:off x="314724" y="239619"/>
              <a:ext cx="338845" cy="392296"/>
            </a:xfrm>
            <a:custGeom>
              <a:avLst/>
              <a:gdLst/>
              <a:ahLst/>
              <a:cxnLst/>
              <a:rect r="r" b="b" t="t" l="l"/>
              <a:pathLst>
                <a:path h="392296" w="338845">
                  <a:moveTo>
                    <a:pt x="0" y="0"/>
                  </a:moveTo>
                  <a:lnTo>
                    <a:pt x="338846" y="0"/>
                  </a:lnTo>
                  <a:lnTo>
                    <a:pt x="338846" y="392295"/>
                  </a:lnTo>
                  <a:lnTo>
                    <a:pt x="0" y="3922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7" id="17"/>
            <p:cNvSpPr txBox="true"/>
            <p:nvPr/>
          </p:nvSpPr>
          <p:spPr>
            <a:xfrm rot="0">
              <a:off x="800273" y="39703"/>
              <a:ext cx="5058397" cy="6280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27"/>
                </a:lnSpc>
              </a:pPr>
              <a:r>
                <a:rPr lang="en-US" b="true" sz="2805" spc="-56">
                  <a:solidFill>
                    <a:srgbClr val="FFFFFF"/>
                  </a:solidFill>
                  <a:latin typeface="TDTD순고딕 Bold"/>
                  <a:ea typeface="TDTD순고딕 Bold"/>
                  <a:cs typeface="TDTD순고딕 Bold"/>
                  <a:sym typeface="TDTD순고딕 Bold"/>
                </a:rPr>
                <a:t>제작 동기</a:t>
              </a: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3546820" y="3906251"/>
            <a:ext cx="11517972" cy="29279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05"/>
              </a:lnSpc>
            </a:pPr>
            <a:r>
              <a:rPr lang="en-US" sz="2789" spc="-11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열약한 환경 속에서도 화재 진압과 인명 구조를 목표로 항상 최선을 다해주시는 </a:t>
            </a:r>
          </a:p>
          <a:p>
            <a:pPr algn="l">
              <a:lnSpc>
                <a:spcPts val="3905"/>
              </a:lnSpc>
            </a:pPr>
            <a:r>
              <a:rPr lang="en-US" sz="2789" spc="-11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소방관 분들에게 조금이나마 도움이 되고 싶다고 늘 생각했습니다.</a:t>
            </a:r>
          </a:p>
          <a:p>
            <a:pPr algn="l">
              <a:lnSpc>
                <a:spcPts val="3905"/>
              </a:lnSpc>
            </a:pPr>
          </a:p>
          <a:p>
            <a:pPr algn="l">
              <a:lnSpc>
                <a:spcPts val="3905"/>
              </a:lnSpc>
            </a:pPr>
            <a:r>
              <a:rPr lang="en-US" sz="2789" spc="-11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소방관 분들이 화재 현장에서는 실시간으로 상황을 정확히 판단하고 의사 결정을 내리는데 어려움을 겪을 수 있는데, 신속하고 효율적으로 임무를 수행하는데 기술적 방안의 필요성을 인식하게 되었습니다.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7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71135" y="1288963"/>
            <a:ext cx="15743650" cy="7916543"/>
            <a:chOff x="0" y="0"/>
            <a:chExt cx="4146476" cy="208501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146476" cy="2085015"/>
            </a:xfrm>
            <a:custGeom>
              <a:avLst/>
              <a:gdLst/>
              <a:ahLst/>
              <a:cxnLst/>
              <a:rect r="r" b="b" t="t" l="l"/>
              <a:pathLst>
                <a:path h="2085015" w="4146476">
                  <a:moveTo>
                    <a:pt x="0" y="0"/>
                  </a:moveTo>
                  <a:lnTo>
                    <a:pt x="4146476" y="0"/>
                  </a:lnTo>
                  <a:lnTo>
                    <a:pt x="4146476" y="2085015"/>
                  </a:lnTo>
                  <a:lnTo>
                    <a:pt x="0" y="2085015"/>
                  </a:lnTo>
                  <a:close/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146476" cy="21326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173215" y="1081494"/>
            <a:ext cx="15743650" cy="7916543"/>
            <a:chOff x="0" y="0"/>
            <a:chExt cx="4146476" cy="208501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146476" cy="2085015"/>
            </a:xfrm>
            <a:custGeom>
              <a:avLst/>
              <a:gdLst/>
              <a:ahLst/>
              <a:cxnLst/>
              <a:rect r="r" b="b" t="t" l="l"/>
              <a:pathLst>
                <a:path h="2085015" w="4146476">
                  <a:moveTo>
                    <a:pt x="0" y="0"/>
                  </a:moveTo>
                  <a:lnTo>
                    <a:pt x="4146476" y="0"/>
                  </a:lnTo>
                  <a:lnTo>
                    <a:pt x="4146476" y="2085015"/>
                  </a:lnTo>
                  <a:lnTo>
                    <a:pt x="0" y="2085015"/>
                  </a:ln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4146476" cy="21326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8" id="8"/>
          <p:cNvSpPr/>
          <p:nvPr/>
        </p:nvSpPr>
        <p:spPr>
          <a:xfrm>
            <a:off x="1173215" y="1759835"/>
            <a:ext cx="15743650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1458977" y="1308013"/>
            <a:ext cx="747888" cy="245868"/>
          </a:xfrm>
          <a:custGeom>
            <a:avLst/>
            <a:gdLst/>
            <a:ahLst/>
            <a:cxnLst/>
            <a:rect r="r" b="b" t="t" l="l"/>
            <a:pathLst>
              <a:path h="245868" w="747888">
                <a:moveTo>
                  <a:pt x="0" y="0"/>
                </a:moveTo>
                <a:lnTo>
                  <a:pt x="747888" y="0"/>
                </a:lnTo>
                <a:lnTo>
                  <a:pt x="747888" y="245868"/>
                </a:lnTo>
                <a:lnTo>
                  <a:pt x="0" y="2458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6328550" y="1255727"/>
            <a:ext cx="298154" cy="298154"/>
          </a:xfrm>
          <a:custGeom>
            <a:avLst/>
            <a:gdLst/>
            <a:ahLst/>
            <a:cxnLst/>
            <a:rect r="r" b="b" t="t" l="l"/>
            <a:pathLst>
              <a:path h="298154" w="298154">
                <a:moveTo>
                  <a:pt x="0" y="0"/>
                </a:moveTo>
                <a:lnTo>
                  <a:pt x="298154" y="0"/>
                </a:lnTo>
                <a:lnTo>
                  <a:pt x="298154" y="298154"/>
                </a:lnTo>
                <a:lnTo>
                  <a:pt x="0" y="2981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4538833" y="2124702"/>
            <a:ext cx="3969687" cy="401938"/>
            <a:chOff x="0" y="0"/>
            <a:chExt cx="5292916" cy="53591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127208"/>
              <a:ext cx="323503" cy="374533"/>
            </a:xfrm>
            <a:custGeom>
              <a:avLst/>
              <a:gdLst/>
              <a:ahLst/>
              <a:cxnLst/>
              <a:rect r="r" b="b" t="t" l="l"/>
              <a:pathLst>
                <a:path h="374533" w="323503">
                  <a:moveTo>
                    <a:pt x="0" y="0"/>
                  </a:moveTo>
                  <a:lnTo>
                    <a:pt x="323503" y="0"/>
                  </a:lnTo>
                  <a:lnTo>
                    <a:pt x="323503" y="374532"/>
                  </a:lnTo>
                  <a:lnTo>
                    <a:pt x="0" y="3745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3" id="13"/>
            <p:cNvSpPr txBox="true"/>
            <p:nvPr/>
          </p:nvSpPr>
          <p:spPr>
            <a:xfrm rot="0">
              <a:off x="463564" y="-66675"/>
              <a:ext cx="4829353" cy="6025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749"/>
                </a:lnSpc>
              </a:pPr>
              <a:r>
                <a:rPr lang="en-US" b="true" sz="2678" spc="-53">
                  <a:solidFill>
                    <a:srgbClr val="FFFFFF"/>
                  </a:solidFill>
                  <a:latin typeface="TDTD순고딕 Bold"/>
                  <a:ea typeface="TDTD순고딕 Bold"/>
                  <a:cs typeface="TDTD순고딕 Bold"/>
                  <a:sym typeface="TDTD순고딕 Bold"/>
                </a:rPr>
                <a:t>기능 소개</a:t>
              </a: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3843596" y="2325671"/>
            <a:ext cx="10178081" cy="5989570"/>
          </a:xfrm>
          <a:custGeom>
            <a:avLst/>
            <a:gdLst/>
            <a:ahLst/>
            <a:cxnLst/>
            <a:rect r="r" b="b" t="t" l="l"/>
            <a:pathLst>
              <a:path h="5989570" w="10178081">
                <a:moveTo>
                  <a:pt x="0" y="0"/>
                </a:moveTo>
                <a:lnTo>
                  <a:pt x="10178081" y="0"/>
                </a:lnTo>
                <a:lnTo>
                  <a:pt x="10178081" y="5989570"/>
                </a:lnTo>
                <a:lnTo>
                  <a:pt x="0" y="598957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6060027" y="323214"/>
            <a:ext cx="5745219" cy="7054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39"/>
              </a:lnSpc>
            </a:pPr>
            <a:r>
              <a:rPr lang="en-US" b="true" sz="4099" spc="-81">
                <a:solidFill>
                  <a:srgbClr val="000000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프로젝트 구조도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7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71135" y="1288963"/>
            <a:ext cx="15743650" cy="7916543"/>
            <a:chOff x="0" y="0"/>
            <a:chExt cx="4146476" cy="208501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146476" cy="2085015"/>
            </a:xfrm>
            <a:custGeom>
              <a:avLst/>
              <a:gdLst/>
              <a:ahLst/>
              <a:cxnLst/>
              <a:rect r="r" b="b" t="t" l="l"/>
              <a:pathLst>
                <a:path h="2085015" w="4146476">
                  <a:moveTo>
                    <a:pt x="0" y="0"/>
                  </a:moveTo>
                  <a:lnTo>
                    <a:pt x="4146476" y="0"/>
                  </a:lnTo>
                  <a:lnTo>
                    <a:pt x="4146476" y="2085015"/>
                  </a:lnTo>
                  <a:lnTo>
                    <a:pt x="0" y="2085015"/>
                  </a:lnTo>
                  <a:close/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146476" cy="21326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173215" y="1081494"/>
            <a:ext cx="15743650" cy="7916543"/>
            <a:chOff x="0" y="0"/>
            <a:chExt cx="4146476" cy="208501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146476" cy="2085015"/>
            </a:xfrm>
            <a:custGeom>
              <a:avLst/>
              <a:gdLst/>
              <a:ahLst/>
              <a:cxnLst/>
              <a:rect r="r" b="b" t="t" l="l"/>
              <a:pathLst>
                <a:path h="2085015" w="4146476">
                  <a:moveTo>
                    <a:pt x="0" y="0"/>
                  </a:moveTo>
                  <a:lnTo>
                    <a:pt x="4146476" y="0"/>
                  </a:lnTo>
                  <a:lnTo>
                    <a:pt x="4146476" y="2085015"/>
                  </a:lnTo>
                  <a:lnTo>
                    <a:pt x="0" y="2085015"/>
                  </a:ln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4146476" cy="21326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8" id="8"/>
          <p:cNvSpPr/>
          <p:nvPr/>
        </p:nvSpPr>
        <p:spPr>
          <a:xfrm>
            <a:off x="1173215" y="1759835"/>
            <a:ext cx="15743650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1458977" y="1308013"/>
            <a:ext cx="747888" cy="245868"/>
          </a:xfrm>
          <a:custGeom>
            <a:avLst/>
            <a:gdLst/>
            <a:ahLst/>
            <a:cxnLst/>
            <a:rect r="r" b="b" t="t" l="l"/>
            <a:pathLst>
              <a:path h="245868" w="747888">
                <a:moveTo>
                  <a:pt x="0" y="0"/>
                </a:moveTo>
                <a:lnTo>
                  <a:pt x="747888" y="0"/>
                </a:lnTo>
                <a:lnTo>
                  <a:pt x="747888" y="245868"/>
                </a:lnTo>
                <a:lnTo>
                  <a:pt x="0" y="2458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6328550" y="1255727"/>
            <a:ext cx="298154" cy="298154"/>
          </a:xfrm>
          <a:custGeom>
            <a:avLst/>
            <a:gdLst/>
            <a:ahLst/>
            <a:cxnLst/>
            <a:rect r="r" b="b" t="t" l="l"/>
            <a:pathLst>
              <a:path h="298154" w="298154">
                <a:moveTo>
                  <a:pt x="0" y="0"/>
                </a:moveTo>
                <a:lnTo>
                  <a:pt x="298154" y="0"/>
                </a:lnTo>
                <a:lnTo>
                  <a:pt x="298154" y="298154"/>
                </a:lnTo>
                <a:lnTo>
                  <a:pt x="0" y="2981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6060027" y="323214"/>
            <a:ext cx="5745219" cy="7054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39"/>
              </a:lnSpc>
            </a:pPr>
            <a:r>
              <a:rPr lang="en-US" b="true" sz="4099" spc="-81">
                <a:solidFill>
                  <a:srgbClr val="000000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구현 기능 소개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4538833" y="2124702"/>
            <a:ext cx="3969687" cy="401938"/>
            <a:chOff x="0" y="0"/>
            <a:chExt cx="5292916" cy="535918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127208"/>
              <a:ext cx="323503" cy="374533"/>
            </a:xfrm>
            <a:custGeom>
              <a:avLst/>
              <a:gdLst/>
              <a:ahLst/>
              <a:cxnLst/>
              <a:rect r="r" b="b" t="t" l="l"/>
              <a:pathLst>
                <a:path h="374533" w="323503">
                  <a:moveTo>
                    <a:pt x="0" y="0"/>
                  </a:moveTo>
                  <a:lnTo>
                    <a:pt x="323503" y="0"/>
                  </a:lnTo>
                  <a:lnTo>
                    <a:pt x="323503" y="374532"/>
                  </a:lnTo>
                  <a:lnTo>
                    <a:pt x="0" y="3745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4" id="14"/>
            <p:cNvSpPr txBox="true"/>
            <p:nvPr/>
          </p:nvSpPr>
          <p:spPr>
            <a:xfrm rot="0">
              <a:off x="463564" y="-66675"/>
              <a:ext cx="4829353" cy="6025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749"/>
                </a:lnSpc>
              </a:pPr>
              <a:r>
                <a:rPr lang="en-US" b="true" sz="2678" spc="-53">
                  <a:solidFill>
                    <a:srgbClr val="FFFFFF"/>
                  </a:solidFill>
                  <a:latin typeface="TDTD순고딕 Bold"/>
                  <a:ea typeface="TDTD순고딕 Bold"/>
                  <a:cs typeface="TDTD순고딕 Bold"/>
                  <a:sym typeface="TDTD순고딕 Bold"/>
                </a:rPr>
                <a:t>기능 소개</a:t>
              </a: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2206865" y="5381637"/>
            <a:ext cx="5866442" cy="14909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 spc="-11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화재 감지: CCTV 카메라로 화재를 실시간 자동 감지하여 컨트롤 타워로</a:t>
            </a:r>
          </a:p>
          <a:p>
            <a:pPr algn="l">
              <a:lnSpc>
                <a:spcPts val="3919"/>
              </a:lnSpc>
            </a:pPr>
            <a:r>
              <a:rPr lang="en-US" sz="2799" spc="-11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      데이터베이스 송신이 가능하게함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3611765" y="2124702"/>
            <a:ext cx="2718582" cy="2718582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53847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61332" lIns="61332" bIns="61332" rIns="61332"/>
            <a:lstStyle/>
            <a:p>
              <a:pPr algn="ctr">
                <a:lnSpc>
                  <a:spcPts val="4080"/>
                </a:lnSpc>
              </a:pPr>
              <a:r>
                <a:rPr lang="en-US" b="true" sz="3400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CCTV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1234980" y="2119422"/>
            <a:ext cx="2723862" cy="2723862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53847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61332" lIns="61332" bIns="61332" rIns="61332"/>
            <a:lstStyle/>
            <a:p>
              <a:pPr algn="ctr">
                <a:lnSpc>
                  <a:spcPts val="4080"/>
                </a:lnSpc>
              </a:pPr>
              <a:r>
                <a:rPr lang="en-US" sz="3400" b="true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근무모</a:t>
              </a:r>
            </a:p>
            <a:p>
              <a:pPr algn="ctr">
                <a:lnSpc>
                  <a:spcPts val="4080"/>
                </a:lnSpc>
              </a:pPr>
              <a:r>
                <a:rPr lang="en-US" b="true" sz="3400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(안전모)</a:t>
              </a: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9286072" y="5109984"/>
            <a:ext cx="6621678" cy="34983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 spc="-11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구조 환경 감지 : 근무모에 부착된 카메라로 구조 환경에 대한 위협을 사전에 감지</a:t>
            </a:r>
          </a:p>
          <a:p>
            <a:pPr algn="l">
              <a:lnSpc>
                <a:spcPts val="3919"/>
              </a:lnSpc>
            </a:pPr>
          </a:p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 spc="-11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구조자 상태 감지: 근무모에 부착된 카메라로 구조자를 감지하여 더 정확하고 신속한 구조 작업이 가능함</a:t>
            </a:r>
          </a:p>
          <a:p>
            <a:pPr algn="l">
              <a:lnSpc>
                <a:spcPts val="4183"/>
              </a:lnSpc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7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71135" y="1288963"/>
            <a:ext cx="15743650" cy="7916543"/>
            <a:chOff x="0" y="0"/>
            <a:chExt cx="4146476" cy="208501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146476" cy="2085015"/>
            </a:xfrm>
            <a:custGeom>
              <a:avLst/>
              <a:gdLst/>
              <a:ahLst/>
              <a:cxnLst/>
              <a:rect r="r" b="b" t="t" l="l"/>
              <a:pathLst>
                <a:path h="2085015" w="4146476">
                  <a:moveTo>
                    <a:pt x="0" y="0"/>
                  </a:moveTo>
                  <a:lnTo>
                    <a:pt x="4146476" y="0"/>
                  </a:lnTo>
                  <a:lnTo>
                    <a:pt x="4146476" y="2085015"/>
                  </a:lnTo>
                  <a:lnTo>
                    <a:pt x="0" y="2085015"/>
                  </a:lnTo>
                  <a:close/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146476" cy="21326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173215" y="1081494"/>
            <a:ext cx="15743650" cy="7916543"/>
            <a:chOff x="0" y="0"/>
            <a:chExt cx="4146476" cy="208501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146476" cy="2085015"/>
            </a:xfrm>
            <a:custGeom>
              <a:avLst/>
              <a:gdLst/>
              <a:ahLst/>
              <a:cxnLst/>
              <a:rect r="r" b="b" t="t" l="l"/>
              <a:pathLst>
                <a:path h="2085015" w="4146476">
                  <a:moveTo>
                    <a:pt x="0" y="0"/>
                  </a:moveTo>
                  <a:lnTo>
                    <a:pt x="4146476" y="0"/>
                  </a:lnTo>
                  <a:lnTo>
                    <a:pt x="4146476" y="2085015"/>
                  </a:lnTo>
                  <a:lnTo>
                    <a:pt x="0" y="2085015"/>
                  </a:ln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4146476" cy="21326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8" id="8"/>
          <p:cNvSpPr/>
          <p:nvPr/>
        </p:nvSpPr>
        <p:spPr>
          <a:xfrm>
            <a:off x="1173215" y="1759835"/>
            <a:ext cx="15743650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16328550" y="1255727"/>
            <a:ext cx="298154" cy="298154"/>
          </a:xfrm>
          <a:custGeom>
            <a:avLst/>
            <a:gdLst/>
            <a:ahLst/>
            <a:cxnLst/>
            <a:rect r="r" b="b" t="t" l="l"/>
            <a:pathLst>
              <a:path h="298154" w="298154">
                <a:moveTo>
                  <a:pt x="0" y="0"/>
                </a:moveTo>
                <a:lnTo>
                  <a:pt x="298154" y="0"/>
                </a:lnTo>
                <a:lnTo>
                  <a:pt x="298154" y="298154"/>
                </a:lnTo>
                <a:lnTo>
                  <a:pt x="0" y="2981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458977" y="1308013"/>
            <a:ext cx="747888" cy="245868"/>
          </a:xfrm>
          <a:custGeom>
            <a:avLst/>
            <a:gdLst/>
            <a:ahLst/>
            <a:cxnLst/>
            <a:rect r="r" b="b" t="t" l="l"/>
            <a:pathLst>
              <a:path h="245868" w="747888">
                <a:moveTo>
                  <a:pt x="0" y="0"/>
                </a:moveTo>
                <a:lnTo>
                  <a:pt x="747888" y="0"/>
                </a:lnTo>
                <a:lnTo>
                  <a:pt x="747888" y="245868"/>
                </a:lnTo>
                <a:lnTo>
                  <a:pt x="0" y="2458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578659" y="4762483"/>
            <a:ext cx="3450225" cy="539182"/>
            <a:chOff x="0" y="0"/>
            <a:chExt cx="746048" cy="11658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746048" cy="116588"/>
            </a:xfrm>
            <a:custGeom>
              <a:avLst/>
              <a:gdLst/>
              <a:ahLst/>
              <a:cxnLst/>
              <a:rect r="r" b="b" t="t" l="l"/>
              <a:pathLst>
                <a:path h="116588" w="746048">
                  <a:moveTo>
                    <a:pt x="0" y="0"/>
                  </a:moveTo>
                  <a:lnTo>
                    <a:pt x="746048" y="0"/>
                  </a:lnTo>
                  <a:lnTo>
                    <a:pt x="746048" y="116588"/>
                  </a:lnTo>
                  <a:lnTo>
                    <a:pt x="0" y="116588"/>
                  </a:lnTo>
                  <a:close/>
                </a:path>
              </a:pathLst>
            </a:custGeom>
            <a:solidFill>
              <a:srgbClr val="222222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47625"/>
              <a:ext cx="746048" cy="1642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773366" y="4910726"/>
            <a:ext cx="209630" cy="242697"/>
          </a:xfrm>
          <a:custGeom>
            <a:avLst/>
            <a:gdLst/>
            <a:ahLst/>
            <a:cxnLst/>
            <a:rect r="r" b="b" t="t" l="l"/>
            <a:pathLst>
              <a:path h="242697" w="209630">
                <a:moveTo>
                  <a:pt x="0" y="0"/>
                </a:moveTo>
                <a:lnTo>
                  <a:pt x="209630" y="0"/>
                </a:lnTo>
                <a:lnTo>
                  <a:pt x="209630" y="242697"/>
                </a:lnTo>
                <a:lnTo>
                  <a:pt x="0" y="24269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1570665" y="5356802"/>
            <a:ext cx="3458219" cy="1769029"/>
            <a:chOff x="0" y="0"/>
            <a:chExt cx="747777" cy="38252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747777" cy="382520"/>
            </a:xfrm>
            <a:custGeom>
              <a:avLst/>
              <a:gdLst/>
              <a:ahLst/>
              <a:cxnLst/>
              <a:rect r="r" b="b" t="t" l="l"/>
              <a:pathLst>
                <a:path h="382520" w="747777">
                  <a:moveTo>
                    <a:pt x="0" y="0"/>
                  </a:moveTo>
                  <a:lnTo>
                    <a:pt x="747777" y="0"/>
                  </a:lnTo>
                  <a:lnTo>
                    <a:pt x="747777" y="382520"/>
                  </a:lnTo>
                  <a:lnTo>
                    <a:pt x="0" y="38252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47625"/>
              <a:ext cx="747777" cy="4301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5410247" y="4762483"/>
            <a:ext cx="3450225" cy="539182"/>
            <a:chOff x="0" y="0"/>
            <a:chExt cx="746048" cy="116588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746048" cy="116588"/>
            </a:xfrm>
            <a:custGeom>
              <a:avLst/>
              <a:gdLst/>
              <a:ahLst/>
              <a:cxnLst/>
              <a:rect r="r" b="b" t="t" l="l"/>
              <a:pathLst>
                <a:path h="116588" w="746048">
                  <a:moveTo>
                    <a:pt x="0" y="0"/>
                  </a:moveTo>
                  <a:lnTo>
                    <a:pt x="746048" y="0"/>
                  </a:lnTo>
                  <a:lnTo>
                    <a:pt x="746048" y="116588"/>
                  </a:lnTo>
                  <a:lnTo>
                    <a:pt x="0" y="116588"/>
                  </a:lnTo>
                  <a:close/>
                </a:path>
              </a:pathLst>
            </a:custGeom>
            <a:solidFill>
              <a:srgbClr val="222222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47625"/>
              <a:ext cx="746048" cy="1642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1" id="21"/>
          <p:cNvSpPr/>
          <p:nvPr/>
        </p:nvSpPr>
        <p:spPr>
          <a:xfrm flipH="false" flipV="false" rot="0">
            <a:off x="5604954" y="4910726"/>
            <a:ext cx="209630" cy="242697"/>
          </a:xfrm>
          <a:custGeom>
            <a:avLst/>
            <a:gdLst/>
            <a:ahLst/>
            <a:cxnLst/>
            <a:rect r="r" b="b" t="t" l="l"/>
            <a:pathLst>
              <a:path h="242697" w="209630">
                <a:moveTo>
                  <a:pt x="0" y="0"/>
                </a:moveTo>
                <a:lnTo>
                  <a:pt x="209629" y="0"/>
                </a:lnTo>
                <a:lnTo>
                  <a:pt x="209629" y="242697"/>
                </a:lnTo>
                <a:lnTo>
                  <a:pt x="0" y="24269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2" id="22"/>
          <p:cNvGrpSpPr/>
          <p:nvPr/>
        </p:nvGrpSpPr>
        <p:grpSpPr>
          <a:xfrm rot="0">
            <a:off x="9239718" y="4762483"/>
            <a:ext cx="3450225" cy="539182"/>
            <a:chOff x="0" y="0"/>
            <a:chExt cx="746048" cy="116588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746048" cy="116588"/>
            </a:xfrm>
            <a:custGeom>
              <a:avLst/>
              <a:gdLst/>
              <a:ahLst/>
              <a:cxnLst/>
              <a:rect r="r" b="b" t="t" l="l"/>
              <a:pathLst>
                <a:path h="116588" w="746048">
                  <a:moveTo>
                    <a:pt x="0" y="0"/>
                  </a:moveTo>
                  <a:lnTo>
                    <a:pt x="746048" y="0"/>
                  </a:lnTo>
                  <a:lnTo>
                    <a:pt x="746048" y="116588"/>
                  </a:lnTo>
                  <a:lnTo>
                    <a:pt x="0" y="116588"/>
                  </a:lnTo>
                  <a:close/>
                </a:path>
              </a:pathLst>
            </a:custGeom>
            <a:solidFill>
              <a:srgbClr val="222222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47625"/>
              <a:ext cx="746048" cy="1642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5402252" y="5356802"/>
            <a:ext cx="3458219" cy="1769029"/>
            <a:chOff x="0" y="0"/>
            <a:chExt cx="747777" cy="38252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747777" cy="382520"/>
            </a:xfrm>
            <a:custGeom>
              <a:avLst/>
              <a:gdLst/>
              <a:ahLst/>
              <a:cxnLst/>
              <a:rect r="r" b="b" t="t" l="l"/>
              <a:pathLst>
                <a:path h="382520" w="747777">
                  <a:moveTo>
                    <a:pt x="0" y="0"/>
                  </a:moveTo>
                  <a:lnTo>
                    <a:pt x="747777" y="0"/>
                  </a:lnTo>
                  <a:lnTo>
                    <a:pt x="747777" y="382520"/>
                  </a:lnTo>
                  <a:lnTo>
                    <a:pt x="0" y="38252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7" id="27"/>
            <p:cNvSpPr txBox="true"/>
            <p:nvPr/>
          </p:nvSpPr>
          <p:spPr>
            <a:xfrm>
              <a:off x="0" y="-47625"/>
              <a:ext cx="747777" cy="4301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sp>
        <p:nvSpPr>
          <p:cNvPr name="Freeform 28" id="28"/>
          <p:cNvSpPr/>
          <p:nvPr/>
        </p:nvSpPr>
        <p:spPr>
          <a:xfrm flipH="false" flipV="false" rot="0">
            <a:off x="9434425" y="4910726"/>
            <a:ext cx="209630" cy="242697"/>
          </a:xfrm>
          <a:custGeom>
            <a:avLst/>
            <a:gdLst/>
            <a:ahLst/>
            <a:cxnLst/>
            <a:rect r="r" b="b" t="t" l="l"/>
            <a:pathLst>
              <a:path h="242697" w="209630">
                <a:moveTo>
                  <a:pt x="0" y="0"/>
                </a:moveTo>
                <a:lnTo>
                  <a:pt x="209630" y="0"/>
                </a:lnTo>
                <a:lnTo>
                  <a:pt x="209630" y="242697"/>
                </a:lnTo>
                <a:lnTo>
                  <a:pt x="0" y="24269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9" id="29"/>
          <p:cNvGrpSpPr/>
          <p:nvPr/>
        </p:nvGrpSpPr>
        <p:grpSpPr>
          <a:xfrm rot="0">
            <a:off x="9231724" y="5356802"/>
            <a:ext cx="3458219" cy="1769029"/>
            <a:chOff x="0" y="0"/>
            <a:chExt cx="747777" cy="38252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747777" cy="382520"/>
            </a:xfrm>
            <a:custGeom>
              <a:avLst/>
              <a:gdLst/>
              <a:ahLst/>
              <a:cxnLst/>
              <a:rect r="r" b="b" t="t" l="l"/>
              <a:pathLst>
                <a:path h="382520" w="747777">
                  <a:moveTo>
                    <a:pt x="0" y="0"/>
                  </a:moveTo>
                  <a:lnTo>
                    <a:pt x="747777" y="0"/>
                  </a:lnTo>
                  <a:lnTo>
                    <a:pt x="747777" y="382520"/>
                  </a:lnTo>
                  <a:lnTo>
                    <a:pt x="0" y="38252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31" id="31"/>
            <p:cNvSpPr txBox="true"/>
            <p:nvPr/>
          </p:nvSpPr>
          <p:spPr>
            <a:xfrm>
              <a:off x="0" y="-47625"/>
              <a:ext cx="747777" cy="4301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13061195" y="5356802"/>
            <a:ext cx="3458219" cy="1769029"/>
            <a:chOff x="0" y="0"/>
            <a:chExt cx="747777" cy="382520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747777" cy="382520"/>
            </a:xfrm>
            <a:custGeom>
              <a:avLst/>
              <a:gdLst/>
              <a:ahLst/>
              <a:cxnLst/>
              <a:rect r="r" b="b" t="t" l="l"/>
              <a:pathLst>
                <a:path h="382520" w="747777">
                  <a:moveTo>
                    <a:pt x="0" y="0"/>
                  </a:moveTo>
                  <a:lnTo>
                    <a:pt x="747777" y="0"/>
                  </a:lnTo>
                  <a:lnTo>
                    <a:pt x="747777" y="382520"/>
                  </a:lnTo>
                  <a:lnTo>
                    <a:pt x="0" y="38252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34" id="34"/>
            <p:cNvSpPr txBox="true"/>
            <p:nvPr/>
          </p:nvSpPr>
          <p:spPr>
            <a:xfrm>
              <a:off x="0" y="-47625"/>
              <a:ext cx="747777" cy="4301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13069190" y="4681917"/>
            <a:ext cx="3450225" cy="539182"/>
            <a:chOff x="0" y="0"/>
            <a:chExt cx="746048" cy="116588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746048" cy="116588"/>
            </a:xfrm>
            <a:custGeom>
              <a:avLst/>
              <a:gdLst/>
              <a:ahLst/>
              <a:cxnLst/>
              <a:rect r="r" b="b" t="t" l="l"/>
              <a:pathLst>
                <a:path h="116588" w="746048">
                  <a:moveTo>
                    <a:pt x="0" y="0"/>
                  </a:moveTo>
                  <a:lnTo>
                    <a:pt x="746048" y="0"/>
                  </a:lnTo>
                  <a:lnTo>
                    <a:pt x="746048" y="116588"/>
                  </a:lnTo>
                  <a:lnTo>
                    <a:pt x="0" y="116588"/>
                  </a:lnTo>
                  <a:close/>
                </a:path>
              </a:pathLst>
            </a:custGeom>
            <a:solidFill>
              <a:srgbClr val="222222"/>
            </a:solidFill>
          </p:spPr>
        </p:sp>
        <p:sp>
          <p:nvSpPr>
            <p:cNvPr name="TextBox 37" id="37"/>
            <p:cNvSpPr txBox="true"/>
            <p:nvPr/>
          </p:nvSpPr>
          <p:spPr>
            <a:xfrm>
              <a:off x="0" y="-47625"/>
              <a:ext cx="746048" cy="1642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38" id="38"/>
          <p:cNvSpPr/>
          <p:nvPr/>
        </p:nvSpPr>
        <p:spPr>
          <a:xfrm flipH="false" flipV="false" rot="0">
            <a:off x="13263897" y="4830159"/>
            <a:ext cx="209630" cy="242697"/>
          </a:xfrm>
          <a:custGeom>
            <a:avLst/>
            <a:gdLst/>
            <a:ahLst/>
            <a:cxnLst/>
            <a:rect r="r" b="b" t="t" l="l"/>
            <a:pathLst>
              <a:path h="242697" w="209630">
                <a:moveTo>
                  <a:pt x="0" y="0"/>
                </a:moveTo>
                <a:lnTo>
                  <a:pt x="209630" y="0"/>
                </a:lnTo>
                <a:lnTo>
                  <a:pt x="209630" y="242697"/>
                </a:lnTo>
                <a:lnTo>
                  <a:pt x="0" y="24269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9" id="39"/>
          <p:cNvGrpSpPr/>
          <p:nvPr/>
        </p:nvGrpSpPr>
        <p:grpSpPr>
          <a:xfrm rot="0">
            <a:off x="3085735" y="3945194"/>
            <a:ext cx="436073" cy="436073"/>
            <a:chOff x="0" y="0"/>
            <a:chExt cx="812800" cy="812800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1" id="41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42" id="42"/>
          <p:cNvGrpSpPr/>
          <p:nvPr/>
        </p:nvGrpSpPr>
        <p:grpSpPr>
          <a:xfrm rot="0">
            <a:off x="6917322" y="3945194"/>
            <a:ext cx="436073" cy="436073"/>
            <a:chOff x="0" y="0"/>
            <a:chExt cx="812800" cy="812800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4" id="4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45" id="45"/>
          <p:cNvGrpSpPr/>
          <p:nvPr/>
        </p:nvGrpSpPr>
        <p:grpSpPr>
          <a:xfrm rot="0">
            <a:off x="10746794" y="3945194"/>
            <a:ext cx="436073" cy="436073"/>
            <a:chOff x="0" y="0"/>
            <a:chExt cx="812800" cy="812800"/>
          </a:xfrm>
        </p:grpSpPr>
        <p:sp>
          <p:nvSpPr>
            <p:cNvPr name="Freeform 46" id="4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7" id="47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48" id="48"/>
          <p:cNvGrpSpPr/>
          <p:nvPr/>
        </p:nvGrpSpPr>
        <p:grpSpPr>
          <a:xfrm rot="0">
            <a:off x="14576266" y="3945194"/>
            <a:ext cx="436073" cy="436073"/>
            <a:chOff x="0" y="0"/>
            <a:chExt cx="812800" cy="812800"/>
          </a:xfrm>
        </p:grpSpPr>
        <p:sp>
          <p:nvSpPr>
            <p:cNvPr name="Freeform 49" id="4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50" id="50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1" id="51"/>
          <p:cNvSpPr txBox="true"/>
          <p:nvPr/>
        </p:nvSpPr>
        <p:spPr>
          <a:xfrm rot="0">
            <a:off x="2073756" y="4801287"/>
            <a:ext cx="2730383" cy="404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39"/>
              </a:lnSpc>
            </a:pPr>
            <a:r>
              <a:rPr lang="en-US" b="true" sz="2314" spc="-46">
                <a:solidFill>
                  <a:srgbClr val="FFFFFF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데이터셋 수집 </a:t>
            </a:r>
          </a:p>
        </p:txBody>
      </p:sp>
      <p:sp>
        <p:nvSpPr>
          <p:cNvPr name="TextBox 52" id="52"/>
          <p:cNvSpPr txBox="true"/>
          <p:nvPr/>
        </p:nvSpPr>
        <p:spPr>
          <a:xfrm rot="0">
            <a:off x="1884611" y="5455827"/>
            <a:ext cx="2925957" cy="15233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9"/>
              </a:lnSpc>
            </a:pPr>
            <a:r>
              <a:rPr lang="en-US" sz="2192" spc="-87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roboflow 데이터셋 사용</a:t>
            </a:r>
          </a:p>
          <a:p>
            <a:pPr algn="l">
              <a:lnSpc>
                <a:spcPts val="3069"/>
              </a:lnSpc>
            </a:pPr>
            <a:r>
              <a:rPr lang="en-US" sz="2192" spc="-87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cctv: fire, smoke, spark</a:t>
            </a:r>
          </a:p>
          <a:p>
            <a:pPr algn="l">
              <a:lnSpc>
                <a:spcPts val="3069"/>
              </a:lnSpc>
            </a:pPr>
            <a:r>
              <a:rPr lang="en-US" sz="2192" spc="-87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근무모: hand, shoe, crack, exposure+@</a:t>
            </a:r>
          </a:p>
        </p:txBody>
      </p:sp>
      <p:sp>
        <p:nvSpPr>
          <p:cNvPr name="TextBox 53" id="53"/>
          <p:cNvSpPr txBox="true"/>
          <p:nvPr/>
        </p:nvSpPr>
        <p:spPr>
          <a:xfrm rot="0">
            <a:off x="5905343" y="4801287"/>
            <a:ext cx="2730383" cy="404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39"/>
              </a:lnSpc>
            </a:pPr>
            <a:r>
              <a:rPr lang="en-US" b="true" sz="2314" spc="-46">
                <a:solidFill>
                  <a:srgbClr val="FFFFFF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YOLO 모델 학습 </a:t>
            </a:r>
          </a:p>
        </p:txBody>
      </p:sp>
      <p:sp>
        <p:nvSpPr>
          <p:cNvPr name="TextBox 54" id="54"/>
          <p:cNvSpPr txBox="true"/>
          <p:nvPr/>
        </p:nvSpPr>
        <p:spPr>
          <a:xfrm rot="0">
            <a:off x="5709768" y="5618698"/>
            <a:ext cx="2925957" cy="11404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9"/>
              </a:lnSpc>
            </a:pPr>
            <a:r>
              <a:rPr lang="en-US" sz="2192" spc="-87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데이터셋 기반</a:t>
            </a:r>
          </a:p>
          <a:p>
            <a:pPr algn="l">
              <a:lnSpc>
                <a:spcPts val="3069"/>
              </a:lnSpc>
            </a:pPr>
            <a:r>
              <a:rPr lang="en-US" sz="2192" spc="-87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yolo v8n 기본으로</a:t>
            </a:r>
          </a:p>
          <a:p>
            <a:pPr algn="l">
              <a:lnSpc>
                <a:spcPts val="3069"/>
              </a:lnSpc>
            </a:pPr>
            <a:r>
              <a:rPr lang="en-US" sz="2192" spc="-87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모델 훈련</a:t>
            </a:r>
          </a:p>
        </p:txBody>
      </p:sp>
      <p:sp>
        <p:nvSpPr>
          <p:cNvPr name="TextBox 55" id="55"/>
          <p:cNvSpPr txBox="true"/>
          <p:nvPr/>
        </p:nvSpPr>
        <p:spPr>
          <a:xfrm rot="0">
            <a:off x="9734815" y="4801287"/>
            <a:ext cx="2730383" cy="404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39"/>
              </a:lnSpc>
            </a:pPr>
            <a:r>
              <a:rPr lang="en-US" b="true" sz="2314" spc="-46">
                <a:solidFill>
                  <a:srgbClr val="FFFFFF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아두이노 통신 </a:t>
            </a:r>
          </a:p>
        </p:txBody>
      </p:sp>
      <p:sp>
        <p:nvSpPr>
          <p:cNvPr name="AutoShape 56" id="56"/>
          <p:cNvSpPr/>
          <p:nvPr/>
        </p:nvSpPr>
        <p:spPr>
          <a:xfrm flipV="true">
            <a:off x="1570665" y="4163230"/>
            <a:ext cx="14948750" cy="0"/>
          </a:xfrm>
          <a:prstGeom prst="line">
            <a:avLst/>
          </a:prstGeom>
          <a:ln cap="flat" w="47625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57" id="57"/>
          <p:cNvSpPr txBox="true"/>
          <p:nvPr/>
        </p:nvSpPr>
        <p:spPr>
          <a:xfrm rot="0">
            <a:off x="13564286" y="4720720"/>
            <a:ext cx="2730383" cy="404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39"/>
              </a:lnSpc>
            </a:pPr>
            <a:r>
              <a:rPr lang="en-US" sz="2314" spc="-46">
                <a:solidFill>
                  <a:srgbClr val="FFFFFF"/>
                </a:solidFill>
                <a:latin typeface="TDTD순고딕"/>
                <a:ea typeface="TDTD순고딕"/>
                <a:cs typeface="TDTD순고딕"/>
                <a:sym typeface="TDTD순고딕"/>
              </a:rPr>
              <a:t>컨트롤센터 전송</a:t>
            </a:r>
          </a:p>
        </p:txBody>
      </p:sp>
      <p:sp>
        <p:nvSpPr>
          <p:cNvPr name="TextBox 58" id="58"/>
          <p:cNvSpPr txBox="true"/>
          <p:nvPr/>
        </p:nvSpPr>
        <p:spPr>
          <a:xfrm rot="0">
            <a:off x="9539240" y="5618698"/>
            <a:ext cx="2925957" cy="15233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9"/>
              </a:lnSpc>
            </a:pPr>
            <a:r>
              <a:rPr lang="en-US" sz="2192" spc="-87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아두이노 카메라</a:t>
            </a:r>
          </a:p>
          <a:p>
            <a:pPr algn="l">
              <a:lnSpc>
                <a:spcPts val="3069"/>
              </a:lnSpc>
            </a:pPr>
            <a:r>
              <a:rPr lang="en-US" sz="2192" spc="-87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아두이노 와이파이</a:t>
            </a:r>
          </a:p>
          <a:p>
            <a:pPr algn="l">
              <a:lnSpc>
                <a:spcPts val="3069"/>
              </a:lnSpc>
            </a:pPr>
            <a:r>
              <a:rPr lang="en-US" sz="2192" spc="-87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ip webcam </a:t>
            </a:r>
          </a:p>
          <a:p>
            <a:pPr algn="l">
              <a:lnSpc>
                <a:spcPts val="3069"/>
              </a:lnSpc>
            </a:pPr>
          </a:p>
        </p:txBody>
      </p:sp>
      <p:sp>
        <p:nvSpPr>
          <p:cNvPr name="TextBox 59" id="59"/>
          <p:cNvSpPr txBox="true"/>
          <p:nvPr/>
        </p:nvSpPr>
        <p:spPr>
          <a:xfrm rot="0">
            <a:off x="13368712" y="5618698"/>
            <a:ext cx="2925957" cy="11404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9"/>
              </a:lnSpc>
            </a:pPr>
            <a:r>
              <a:rPr lang="en-US" sz="2192" spc="-87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아두이노로 통신 후</a:t>
            </a:r>
          </a:p>
          <a:p>
            <a:pPr algn="l">
              <a:lnSpc>
                <a:spcPts val="3069"/>
              </a:lnSpc>
            </a:pPr>
            <a:r>
              <a:rPr lang="en-US" sz="2192" spc="-87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컨트롤센터에 </a:t>
            </a:r>
          </a:p>
          <a:p>
            <a:pPr algn="l">
              <a:lnSpc>
                <a:spcPts val="3069"/>
              </a:lnSpc>
            </a:pPr>
            <a:r>
              <a:rPr lang="en-US" sz="2192" spc="-87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화재 관련 정보 전달 </a:t>
            </a:r>
          </a:p>
        </p:txBody>
      </p:sp>
      <p:sp>
        <p:nvSpPr>
          <p:cNvPr name="TextBox 60" id="60"/>
          <p:cNvSpPr txBox="true"/>
          <p:nvPr/>
        </p:nvSpPr>
        <p:spPr>
          <a:xfrm rot="0">
            <a:off x="6172430" y="450127"/>
            <a:ext cx="5745219" cy="7054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39"/>
              </a:lnSpc>
            </a:pPr>
            <a:r>
              <a:rPr lang="en-US" b="true" sz="4099" spc="-81">
                <a:solidFill>
                  <a:srgbClr val="000000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구현 과정</a:t>
            </a:r>
          </a:p>
        </p:txBody>
      </p:sp>
      <p:sp>
        <p:nvSpPr>
          <p:cNvPr name="TextBox 61" id="61"/>
          <p:cNvSpPr txBox="true"/>
          <p:nvPr/>
        </p:nvSpPr>
        <p:spPr>
          <a:xfrm rot="0">
            <a:off x="2915085" y="3941967"/>
            <a:ext cx="769378" cy="3949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39"/>
              </a:lnSpc>
              <a:spcBef>
                <a:spcPct val="0"/>
              </a:spcBef>
            </a:pPr>
            <a:r>
              <a:rPr lang="en-US" sz="2314">
                <a:solidFill>
                  <a:srgbClr val="FFFFFF"/>
                </a:solidFill>
                <a:latin typeface="Normung Bold"/>
                <a:ea typeface="Normung Bold"/>
                <a:cs typeface="Normung Bold"/>
                <a:sym typeface="Normung Bold"/>
              </a:rPr>
              <a:t>1</a:t>
            </a:r>
          </a:p>
        </p:txBody>
      </p:sp>
      <p:sp>
        <p:nvSpPr>
          <p:cNvPr name="TextBox 62" id="62"/>
          <p:cNvSpPr txBox="true"/>
          <p:nvPr/>
        </p:nvSpPr>
        <p:spPr>
          <a:xfrm rot="0">
            <a:off x="6746673" y="3941967"/>
            <a:ext cx="769378" cy="3949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39"/>
              </a:lnSpc>
              <a:spcBef>
                <a:spcPct val="0"/>
              </a:spcBef>
            </a:pPr>
            <a:r>
              <a:rPr lang="en-US" sz="2314">
                <a:solidFill>
                  <a:srgbClr val="FFFFFF"/>
                </a:solidFill>
                <a:latin typeface="Normung Bold"/>
                <a:ea typeface="Normung Bold"/>
                <a:cs typeface="Normung Bold"/>
                <a:sym typeface="Normung Bold"/>
              </a:rPr>
              <a:t>2</a:t>
            </a:r>
          </a:p>
        </p:txBody>
      </p:sp>
      <p:sp>
        <p:nvSpPr>
          <p:cNvPr name="TextBox 63" id="63"/>
          <p:cNvSpPr txBox="true"/>
          <p:nvPr/>
        </p:nvSpPr>
        <p:spPr>
          <a:xfrm rot="0">
            <a:off x="10576144" y="3941967"/>
            <a:ext cx="769378" cy="3949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39"/>
              </a:lnSpc>
              <a:spcBef>
                <a:spcPct val="0"/>
              </a:spcBef>
            </a:pPr>
            <a:r>
              <a:rPr lang="en-US" sz="2314">
                <a:solidFill>
                  <a:srgbClr val="FFFFFF"/>
                </a:solidFill>
                <a:latin typeface="Normung Bold"/>
                <a:ea typeface="Normung Bold"/>
                <a:cs typeface="Normung Bold"/>
                <a:sym typeface="Normung Bold"/>
              </a:rPr>
              <a:t>3</a:t>
            </a:r>
          </a:p>
        </p:txBody>
      </p:sp>
      <p:sp>
        <p:nvSpPr>
          <p:cNvPr name="TextBox 64" id="64"/>
          <p:cNvSpPr txBox="true"/>
          <p:nvPr/>
        </p:nvSpPr>
        <p:spPr>
          <a:xfrm rot="0">
            <a:off x="14405616" y="3941967"/>
            <a:ext cx="769378" cy="3949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39"/>
              </a:lnSpc>
              <a:spcBef>
                <a:spcPct val="0"/>
              </a:spcBef>
            </a:pPr>
            <a:r>
              <a:rPr lang="en-US" sz="2314">
                <a:solidFill>
                  <a:srgbClr val="FFFFFF"/>
                </a:solidFill>
                <a:latin typeface="Normung Bold"/>
                <a:ea typeface="Normung Bold"/>
                <a:cs typeface="Normung Bold"/>
                <a:sym typeface="Normung Bold"/>
              </a:rPr>
              <a:t>4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7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71135" y="1288963"/>
            <a:ext cx="15743650" cy="7916543"/>
            <a:chOff x="0" y="0"/>
            <a:chExt cx="4146476" cy="208501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146476" cy="2085015"/>
            </a:xfrm>
            <a:custGeom>
              <a:avLst/>
              <a:gdLst/>
              <a:ahLst/>
              <a:cxnLst/>
              <a:rect r="r" b="b" t="t" l="l"/>
              <a:pathLst>
                <a:path h="2085015" w="4146476">
                  <a:moveTo>
                    <a:pt x="0" y="0"/>
                  </a:moveTo>
                  <a:lnTo>
                    <a:pt x="4146476" y="0"/>
                  </a:lnTo>
                  <a:lnTo>
                    <a:pt x="4146476" y="2085015"/>
                  </a:lnTo>
                  <a:lnTo>
                    <a:pt x="0" y="2085015"/>
                  </a:lnTo>
                  <a:close/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146476" cy="21326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8700" y="1132366"/>
            <a:ext cx="15743650" cy="7916543"/>
            <a:chOff x="0" y="0"/>
            <a:chExt cx="4146476" cy="208501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146476" cy="2085015"/>
            </a:xfrm>
            <a:custGeom>
              <a:avLst/>
              <a:gdLst/>
              <a:ahLst/>
              <a:cxnLst/>
              <a:rect r="r" b="b" t="t" l="l"/>
              <a:pathLst>
                <a:path h="2085015" w="4146476">
                  <a:moveTo>
                    <a:pt x="0" y="0"/>
                  </a:moveTo>
                  <a:lnTo>
                    <a:pt x="4146476" y="0"/>
                  </a:lnTo>
                  <a:lnTo>
                    <a:pt x="4146476" y="2085015"/>
                  </a:lnTo>
                  <a:lnTo>
                    <a:pt x="0" y="2085015"/>
                  </a:ln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4146476" cy="21326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8" id="8"/>
          <p:cNvSpPr/>
          <p:nvPr/>
        </p:nvSpPr>
        <p:spPr>
          <a:xfrm>
            <a:off x="1173215" y="1759835"/>
            <a:ext cx="15743650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16328550" y="1255727"/>
            <a:ext cx="298154" cy="298154"/>
          </a:xfrm>
          <a:custGeom>
            <a:avLst/>
            <a:gdLst/>
            <a:ahLst/>
            <a:cxnLst/>
            <a:rect r="r" b="b" t="t" l="l"/>
            <a:pathLst>
              <a:path h="298154" w="298154">
                <a:moveTo>
                  <a:pt x="0" y="0"/>
                </a:moveTo>
                <a:lnTo>
                  <a:pt x="298154" y="0"/>
                </a:lnTo>
                <a:lnTo>
                  <a:pt x="298154" y="298154"/>
                </a:lnTo>
                <a:lnTo>
                  <a:pt x="0" y="2981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458977" y="1308013"/>
            <a:ext cx="747888" cy="245868"/>
          </a:xfrm>
          <a:custGeom>
            <a:avLst/>
            <a:gdLst/>
            <a:ahLst/>
            <a:cxnLst/>
            <a:rect r="r" b="b" t="t" l="l"/>
            <a:pathLst>
              <a:path h="245868" w="747888">
                <a:moveTo>
                  <a:pt x="0" y="0"/>
                </a:moveTo>
                <a:lnTo>
                  <a:pt x="747888" y="0"/>
                </a:lnTo>
                <a:lnTo>
                  <a:pt x="747888" y="245868"/>
                </a:lnTo>
                <a:lnTo>
                  <a:pt x="0" y="2458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1604567" y="4130536"/>
            <a:ext cx="172107" cy="199256"/>
          </a:xfrm>
          <a:custGeom>
            <a:avLst/>
            <a:gdLst/>
            <a:ahLst/>
            <a:cxnLst/>
            <a:rect r="r" b="b" t="t" l="l"/>
            <a:pathLst>
              <a:path h="199256" w="172107">
                <a:moveTo>
                  <a:pt x="0" y="0"/>
                </a:moveTo>
                <a:lnTo>
                  <a:pt x="172107" y="0"/>
                </a:lnTo>
                <a:lnTo>
                  <a:pt x="172107" y="199256"/>
                </a:lnTo>
                <a:lnTo>
                  <a:pt x="0" y="19925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0574133" y="2139985"/>
            <a:ext cx="5983078" cy="6043513"/>
          </a:xfrm>
          <a:custGeom>
            <a:avLst/>
            <a:gdLst/>
            <a:ahLst/>
            <a:cxnLst/>
            <a:rect r="r" b="b" t="t" l="l"/>
            <a:pathLst>
              <a:path h="6043513" w="5983078">
                <a:moveTo>
                  <a:pt x="0" y="0"/>
                </a:moveTo>
                <a:lnTo>
                  <a:pt x="5983078" y="0"/>
                </a:lnTo>
                <a:lnTo>
                  <a:pt x="5983078" y="6043513"/>
                </a:lnTo>
                <a:lnTo>
                  <a:pt x="0" y="604351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6031455" y="323214"/>
            <a:ext cx="5745219" cy="7054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39"/>
              </a:lnSpc>
            </a:pPr>
            <a:r>
              <a:rPr lang="en-US" b="true" sz="4099" spc="-81">
                <a:solidFill>
                  <a:srgbClr val="000000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구현 과정 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1458977" y="1964623"/>
            <a:ext cx="3718920" cy="621667"/>
            <a:chOff x="0" y="0"/>
            <a:chExt cx="4958560" cy="828889"/>
          </a:xfrm>
        </p:grpSpPr>
        <p:grpSp>
          <p:nvGrpSpPr>
            <p:cNvPr name="Group 15" id="15"/>
            <p:cNvGrpSpPr/>
            <p:nvPr/>
          </p:nvGrpSpPr>
          <p:grpSpPr>
            <a:xfrm rot="0">
              <a:off x="0" y="0"/>
              <a:ext cx="3295559" cy="828889"/>
              <a:chOff x="0" y="0"/>
              <a:chExt cx="463540" cy="116588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463540" cy="116588"/>
              </a:xfrm>
              <a:custGeom>
                <a:avLst/>
                <a:gdLst/>
                <a:ahLst/>
                <a:cxnLst/>
                <a:rect r="r" b="b" t="t" l="l"/>
                <a:pathLst>
                  <a:path h="116588" w="463540">
                    <a:moveTo>
                      <a:pt x="0" y="0"/>
                    </a:moveTo>
                    <a:lnTo>
                      <a:pt x="463540" y="0"/>
                    </a:lnTo>
                    <a:lnTo>
                      <a:pt x="463540" y="116588"/>
                    </a:lnTo>
                    <a:lnTo>
                      <a:pt x="0" y="116588"/>
                    </a:lnTo>
                    <a:close/>
                  </a:path>
                </a:pathLst>
              </a:custGeom>
              <a:solidFill>
                <a:srgbClr val="222222"/>
              </a:soli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47625"/>
                <a:ext cx="463540" cy="16421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Freeform 18" id="18"/>
            <p:cNvSpPr/>
            <p:nvPr/>
          </p:nvSpPr>
          <p:spPr>
            <a:xfrm flipH="false" flipV="false" rot="0">
              <a:off x="230169" y="227894"/>
              <a:ext cx="322266" cy="373101"/>
            </a:xfrm>
            <a:custGeom>
              <a:avLst/>
              <a:gdLst/>
              <a:ahLst/>
              <a:cxnLst/>
              <a:rect r="r" b="b" t="t" l="l"/>
              <a:pathLst>
                <a:path h="373101" w="322266">
                  <a:moveTo>
                    <a:pt x="0" y="0"/>
                  </a:moveTo>
                  <a:lnTo>
                    <a:pt x="322266" y="0"/>
                  </a:lnTo>
                  <a:lnTo>
                    <a:pt x="322266" y="373101"/>
                  </a:lnTo>
                  <a:lnTo>
                    <a:pt x="0" y="3731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9" id="19"/>
            <p:cNvSpPr txBox="true"/>
            <p:nvPr/>
          </p:nvSpPr>
          <p:spPr>
            <a:xfrm rot="0">
              <a:off x="761116" y="80835"/>
              <a:ext cx="4197444" cy="60054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735"/>
                </a:lnSpc>
              </a:pPr>
              <a:r>
                <a:rPr lang="en-US" b="true" sz="2668" spc="-53">
                  <a:solidFill>
                    <a:srgbClr val="FFFFFF"/>
                  </a:solidFill>
                  <a:latin typeface="TDTD순고딕 Bold"/>
                  <a:ea typeface="TDTD순고딕 Bold"/>
                  <a:cs typeface="TDTD순고딕 Bold"/>
                  <a:sym typeface="TDTD순고딕 Bold"/>
                </a:rPr>
                <a:t>소프트웨어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458977" y="3333877"/>
            <a:ext cx="8827343" cy="5165659"/>
            <a:chOff x="0" y="0"/>
            <a:chExt cx="11769791" cy="6887546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1156417"/>
              <a:ext cx="10872925" cy="3683203"/>
            </a:xfrm>
            <a:custGeom>
              <a:avLst/>
              <a:gdLst/>
              <a:ahLst/>
              <a:cxnLst/>
              <a:rect r="r" b="b" t="t" l="l"/>
              <a:pathLst>
                <a:path h="3683203" w="10872925">
                  <a:moveTo>
                    <a:pt x="0" y="0"/>
                  </a:moveTo>
                  <a:lnTo>
                    <a:pt x="10872925" y="0"/>
                  </a:lnTo>
                  <a:lnTo>
                    <a:pt x="10872925" y="3683203"/>
                  </a:lnTo>
                  <a:lnTo>
                    <a:pt x="0" y="36832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0" t="0" r="0" b="0"/>
              </a:stretch>
            </a:blip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2162045" y="3200573"/>
              <a:ext cx="9607746" cy="3686973"/>
            </a:xfrm>
            <a:custGeom>
              <a:avLst/>
              <a:gdLst/>
              <a:ahLst/>
              <a:cxnLst/>
              <a:rect r="r" b="b" t="t" l="l"/>
              <a:pathLst>
                <a:path h="3686973" w="9607746">
                  <a:moveTo>
                    <a:pt x="0" y="0"/>
                  </a:moveTo>
                  <a:lnTo>
                    <a:pt x="9607746" y="0"/>
                  </a:lnTo>
                  <a:lnTo>
                    <a:pt x="9607746" y="3686973"/>
                  </a:lnTo>
                  <a:lnTo>
                    <a:pt x="0" y="36869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 l="0" t="0" r="0" b="0"/>
              </a:stretch>
            </a:blipFill>
          </p:spPr>
        </p:sp>
        <p:sp>
          <p:nvSpPr>
            <p:cNvPr name="TextBox 23" id="23"/>
            <p:cNvSpPr txBox="true"/>
            <p:nvPr/>
          </p:nvSpPr>
          <p:spPr>
            <a:xfrm rot="0">
              <a:off x="131340" y="-38100"/>
              <a:ext cx="6640758" cy="90968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435792" indent="-217896" lvl="1">
                <a:lnSpc>
                  <a:spcPts val="2825"/>
                </a:lnSpc>
                <a:buAutoNum type="arabicPeriod" startAt="1"/>
              </a:pPr>
              <a:r>
                <a:rPr lang="en-US" sz="2018" spc="-80">
                  <a:solidFill>
                    <a:srgbClr val="000000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 roboflow에서 필요한 데이터셋 다운로드 후 yaml파일을 바탕으로 통합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DAGc2ZwyM0g</dc:identifier>
  <dcterms:modified xsi:type="dcterms:W3CDTF">2011-08-01T06:04:30Z</dcterms:modified>
  <cp:revision>1</cp:revision>
  <dc:title>TEAM 헌희석이지영</dc:title>
</cp:coreProperties>
</file>